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147.jpg" ContentType="image/pn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  <p:sldMasterId id="2147483937" r:id="rId2"/>
    <p:sldMasterId id="2147483963" r:id="rId3"/>
    <p:sldMasterId id="2147483976" r:id="rId4"/>
  </p:sldMasterIdLst>
  <p:notesMasterIdLst>
    <p:notesMasterId r:id="rId121"/>
  </p:notesMasterIdLst>
  <p:sldIdLst>
    <p:sldId id="1195" r:id="rId5"/>
    <p:sldId id="332" r:id="rId6"/>
    <p:sldId id="1196" r:id="rId7"/>
    <p:sldId id="1242" r:id="rId8"/>
    <p:sldId id="1243" r:id="rId9"/>
    <p:sldId id="1244" r:id="rId10"/>
    <p:sldId id="390" r:id="rId11"/>
    <p:sldId id="1199" r:id="rId12"/>
    <p:sldId id="1245" r:id="rId13"/>
    <p:sldId id="371" r:id="rId14"/>
    <p:sldId id="298" r:id="rId15"/>
    <p:sldId id="354" r:id="rId16"/>
    <p:sldId id="335" r:id="rId17"/>
    <p:sldId id="336" r:id="rId18"/>
    <p:sldId id="1201" r:id="rId19"/>
    <p:sldId id="1202" r:id="rId20"/>
    <p:sldId id="1203" r:id="rId21"/>
    <p:sldId id="256" r:id="rId22"/>
    <p:sldId id="409" r:id="rId23"/>
    <p:sldId id="1246" r:id="rId24"/>
    <p:sldId id="416" r:id="rId25"/>
    <p:sldId id="347" r:id="rId26"/>
    <p:sldId id="1204" r:id="rId27"/>
    <p:sldId id="1205" r:id="rId28"/>
    <p:sldId id="1206" r:id="rId29"/>
    <p:sldId id="1247" r:id="rId30"/>
    <p:sldId id="1207" r:id="rId31"/>
    <p:sldId id="1209" r:id="rId32"/>
    <p:sldId id="1211" r:id="rId33"/>
    <p:sldId id="1308" r:id="rId34"/>
    <p:sldId id="1309" r:id="rId35"/>
    <p:sldId id="1292" r:id="rId36"/>
    <p:sldId id="1293" r:id="rId37"/>
    <p:sldId id="1295" r:id="rId38"/>
    <p:sldId id="1296" r:id="rId39"/>
    <p:sldId id="1298" r:id="rId40"/>
    <p:sldId id="1300" r:id="rId41"/>
    <p:sldId id="1301" r:id="rId42"/>
    <p:sldId id="1303" r:id="rId43"/>
    <p:sldId id="1304" r:id="rId44"/>
    <p:sldId id="265" r:id="rId45"/>
    <p:sldId id="1237" r:id="rId46"/>
    <p:sldId id="270" r:id="rId47"/>
    <p:sldId id="272" r:id="rId48"/>
    <p:sldId id="275" r:id="rId49"/>
    <p:sldId id="268" r:id="rId50"/>
    <p:sldId id="262" r:id="rId51"/>
    <p:sldId id="903" r:id="rId52"/>
    <p:sldId id="361" r:id="rId53"/>
    <p:sldId id="1342" r:id="rId54"/>
    <p:sldId id="1345" r:id="rId55"/>
    <p:sldId id="366" r:id="rId56"/>
    <p:sldId id="1212" r:id="rId57"/>
    <p:sldId id="305" r:id="rId58"/>
    <p:sldId id="1213" r:id="rId59"/>
    <p:sldId id="1248" r:id="rId60"/>
    <p:sldId id="1214" r:id="rId61"/>
    <p:sldId id="1215" r:id="rId62"/>
    <p:sldId id="1346" r:id="rId63"/>
    <p:sldId id="1348" r:id="rId64"/>
    <p:sldId id="1349" r:id="rId65"/>
    <p:sldId id="1347" r:id="rId66"/>
    <p:sldId id="1218" r:id="rId67"/>
    <p:sldId id="1219" r:id="rId68"/>
    <p:sldId id="1220" r:id="rId69"/>
    <p:sldId id="1188" r:id="rId70"/>
    <p:sldId id="318" r:id="rId71"/>
    <p:sldId id="319" r:id="rId72"/>
    <p:sldId id="320" r:id="rId73"/>
    <p:sldId id="346" r:id="rId74"/>
    <p:sldId id="1231" r:id="rId75"/>
    <p:sldId id="1232" r:id="rId76"/>
    <p:sldId id="344" r:id="rId77"/>
    <p:sldId id="1233" r:id="rId78"/>
    <p:sldId id="315" r:id="rId79"/>
    <p:sldId id="317" r:id="rId80"/>
    <p:sldId id="1234" r:id="rId81"/>
    <p:sldId id="1311" r:id="rId82"/>
    <p:sldId id="1312" r:id="rId83"/>
    <p:sldId id="1313" r:id="rId84"/>
    <p:sldId id="1314" r:id="rId85"/>
    <p:sldId id="1316" r:id="rId86"/>
    <p:sldId id="1318" r:id="rId87"/>
    <p:sldId id="1325" r:id="rId88"/>
    <p:sldId id="1331" r:id="rId89"/>
    <p:sldId id="1338" r:id="rId90"/>
    <p:sldId id="1337" r:id="rId91"/>
    <p:sldId id="283" r:id="rId92"/>
    <p:sldId id="1252" r:id="rId93"/>
    <p:sldId id="1257" r:id="rId94"/>
    <p:sldId id="1256" r:id="rId95"/>
    <p:sldId id="1258" r:id="rId96"/>
    <p:sldId id="1259" r:id="rId97"/>
    <p:sldId id="1260" r:id="rId98"/>
    <p:sldId id="1262" r:id="rId99"/>
    <p:sldId id="1261" r:id="rId100"/>
    <p:sldId id="1267" r:id="rId101"/>
    <p:sldId id="1343" r:id="rId102"/>
    <p:sldId id="1350" r:id="rId103"/>
    <p:sldId id="1280" r:id="rId104"/>
    <p:sldId id="1278" r:id="rId105"/>
    <p:sldId id="1279" r:id="rId106"/>
    <p:sldId id="280" r:id="rId107"/>
    <p:sldId id="259" r:id="rId108"/>
    <p:sldId id="377" r:id="rId109"/>
    <p:sldId id="1255" r:id="rId110"/>
    <p:sldId id="1281" r:id="rId111"/>
    <p:sldId id="1273" r:id="rId112"/>
    <p:sldId id="284" r:id="rId113"/>
    <p:sldId id="286" r:id="rId114"/>
    <p:sldId id="1340" r:id="rId115"/>
    <p:sldId id="1341" r:id="rId116"/>
    <p:sldId id="1239" r:id="rId117"/>
    <p:sldId id="1226" r:id="rId118"/>
    <p:sldId id="1241" r:id="rId119"/>
    <p:sldId id="1339" r:id="rId12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7GGv8nkL81t1e91EpqowzQ==" hashData="P7SJMAYpAdMI0x+avC2MbxunMlc="/>
  <p:extLst>
    <p:ext uri="{EFAFB233-063F-42B5-8137-9DF3F51BA10A}">
      <p15:sldGuideLst xmlns:p15="http://schemas.microsoft.com/office/powerpoint/2012/main">
        <p15:guide id="1" orient="horz" pos="1733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B054"/>
    <a:srgbClr val="123984"/>
    <a:srgbClr val="4472C4"/>
    <a:srgbClr val="3771CB"/>
    <a:srgbClr val="6F30A0"/>
    <a:srgbClr val="4FA147"/>
    <a:srgbClr val="C6D2E0"/>
    <a:srgbClr val="AFCEE3"/>
    <a:srgbClr val="A7A1A5"/>
    <a:srgbClr val="7F5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 autoAdjust="0"/>
    <p:restoredTop sz="95406" autoAdjust="0"/>
  </p:normalViewPr>
  <p:slideViewPr>
    <p:cSldViewPr snapToGrid="0">
      <p:cViewPr varScale="1">
        <p:scale>
          <a:sx n="160" d="100"/>
          <a:sy n="160" d="100"/>
        </p:scale>
        <p:origin x="872" y="184"/>
      </p:cViewPr>
      <p:guideLst>
        <p:guide orient="horz" pos="1733"/>
        <p:guide pos="28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57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6AB027A-E344-46DD-965F-15F4D064709F}" type="datetimeFigureOut">
              <a:rPr lang="en-US"/>
              <a:pPr/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C84ACD6-AFB4-4E74-AAC6-F39FE8A04A2E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5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8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Therapeutique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40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699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PROGRAMME 48 JOURS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701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69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LA NOUVELLE CERTIFICATION D’ALPHA META , ET METTRE TOUTES LES CERTIFICATIONS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4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17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482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2304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520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5476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1836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8950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13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4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9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9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67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加个总结，获得多少认可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78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1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7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06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6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65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0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TOUTES LES CERTIFICATION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82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546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85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1269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86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4760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34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0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6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3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5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EDIFICATION DU DR BRUCE ET LES SMARTLABS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2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02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FOUNDER &amp; CHAIRMAN A21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4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qui </a:t>
            </a:r>
            <a:r>
              <a:rPr lang="fr-FR" dirty="0" err="1"/>
              <a:t>represente</a:t>
            </a:r>
            <a:r>
              <a:rPr lang="fr-FR" dirty="0"/>
              <a:t> le support système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6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TEXT &amp; LOGO. Si possible expliquer la </a:t>
            </a:r>
            <a:r>
              <a:rPr lang="fr-FR" dirty="0" err="1"/>
              <a:t>representation</a:t>
            </a:r>
            <a:r>
              <a:rPr lang="fr-FR" dirty="0"/>
              <a:t> du logo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5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3. Des programmes digitales ( A21 TALK SHOW, A21 LIVE, A21 DIGITAL DAY)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52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73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4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 visuel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755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design des 3 laboratoires et le concept 3H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Reffaire</a:t>
            </a:r>
            <a:r>
              <a:rPr lang="fr-FR" dirty="0"/>
              <a:t> le design de tous les produits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6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3B2C3FA-D34F-9448-A74E-476DAA8EE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rgbClr val="B83B5E"/>
            </a:fgClr>
            <a:bgClr>
              <a:schemeClr val="bg1"/>
            </a:bgClr>
          </a:pattFill>
        </p:spPr>
        <p:txBody>
          <a:bodyPr anchor="ctr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534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0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2058" y="4650819"/>
            <a:ext cx="205243" cy="2019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3991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5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48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8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608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5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0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08188-C62D-7A64-B599-38338084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9332D5-9909-9622-4305-25DBDF55F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F12456-8A58-5213-87FF-29DC121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9222E-1071-64CF-86BA-DE93715A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9686-6814-25AA-73B8-D0B6FE98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5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DC350-5836-7123-46A6-5FC4157F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3F990E-11DD-C078-E396-AA1469CA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4B8DB-A2BE-5A75-0FD9-D2D5FFC8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04DF0C-B57A-FF5F-9F75-FF7C63BE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EC92A-4FFC-9AE1-244D-F2051251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6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E8A30-F1E3-F4D8-9084-B16D1DEB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ACD901-5CAD-AF92-00FD-F48126CD9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4C6BA5-CBDD-260D-0EBE-998C9A2D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6C1B9-0EC9-BD4A-A541-0F4F7753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898FC0-2808-3E07-9963-6A3836D4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8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72C6D-3EE8-25F4-5DB0-2DB718BB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91CE28-FEFD-DA8F-3444-731797D5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2634E1-00DB-73EB-7B31-C6B3637D0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28085-CF76-EBB8-C98D-1DAF3A49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E5B5A9-870A-9FB0-F194-3909FEBC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07811-DFE2-001F-4ADE-63DE04CC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0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2C69E2-A88B-8293-C3B3-E37BA6D6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AB5BA-19A5-4685-C473-B70AB6B4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854FE-5E02-5A35-B7C1-1AB31EBA8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C58217-86E4-809D-97D7-D26649836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30D243-5E9F-AFBC-2C92-E622A6B99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2889C-3832-0BC4-F5EB-75ED8089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DA2A09-A02D-4C31-AFD3-6CD07508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7B9DF4-6CDA-DB0E-BEDE-B76731C1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3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5EDCE-F63F-4147-CD97-D12AEFF5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A9AF0F-DFD0-5510-4A94-AF691489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379227-50AA-13C1-E412-87DC213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C25714-643D-3E5B-9B33-6D7F78B1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00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FFE199-6C45-0B88-8DBC-2AD2B130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BA71FC-5D46-C011-DCC6-DB160D99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3175A2-C8B7-13C0-3508-5004FE57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63925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37139-82B1-700F-0CA6-2138E03C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7D8F5E-21D6-4627-3FF8-0D69C954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02C670-4DBB-562C-FC4E-5E3196E56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C06769-FC6A-2B5E-25A7-D48DDAB3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1A5D15-73A5-1166-F452-68FF5682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AFD11C-9A06-4CFE-DB31-F81F36B3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6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69EB34-0C7D-12F9-2617-72C53D4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4C5FF6-7CC4-51A1-77E3-A7F52028F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693DD-21DD-7FAB-C1AD-D7BF20A2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A00C22-7C97-FD0D-C506-14EDEF6D4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1352D5-432D-4B26-2A5C-DECE7C7C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C45B28-7DE7-2CA5-F8A2-D8F6170D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77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9DADFB-0A47-403E-4417-A8808566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F13EE4-EF3D-4C52-A6A2-1A5494589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838811-1094-1C5E-7B4A-55ED8125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E86EBA-1088-13DF-28AE-371762EF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1C717-5859-3BF3-6F59-3F189AC5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494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6884480-CFC9-AA5F-9839-1C0A3C384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6E15B0-1E83-4389-F08C-181A0BD5D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8392E5-85E3-9A1B-EA15-C05FBD1B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6B15D-B406-F942-7E05-14EDF3E9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25719E-2AB2-F6C5-0463-2ED99F14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1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76442-E4A9-A9C9-EB6E-6B4F9C774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DA65F8-D857-E553-BEBC-37C92E54E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BE824-DA6B-F53C-AEEE-5965EA61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13A7C-748D-9809-BFF3-89069DB4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A01FEB-F92D-2B08-F288-A6DCCA8F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4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F1F98-8FC3-48AF-A068-B7FAC170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A3B229-184A-C631-28E8-69183C0E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12943-585C-0F99-F247-034CF844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108FC-297E-E846-50A4-82C444D0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DFF910-8334-15E7-D682-AACFAE70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3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3310A-6F0C-F38E-94CA-5B93D802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6DFEBF-6F2C-6140-4717-05BD3BC2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58C3F1-1669-FB2C-2E4B-826CF196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6E4C3-92B1-F10E-C91A-A81B09D7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C6805D-9B93-9463-4033-1AC5E0B9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1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4D032-7DD5-4DA5-626E-FB68C67C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BD0B56-BE56-FF34-95D5-B256616F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D27970-8962-1CB0-8AF6-639F93131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788D16-B085-5C25-AF36-74D6DAB7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6254C-95A0-9288-B70E-309E7716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19482-4127-ADBC-4466-B80759F8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9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30A1A-9990-5D45-E95A-C288A1BE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E1CE94-626E-0F84-D924-3CBC4A9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990F46-D332-C51C-0DA8-A2C53F3B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65A0DF-E099-5671-13D0-69A9B274A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B51F5A-8AE3-2B24-033C-606024F59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03E0B4-392D-B1FC-1A50-4CB0C22B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52B532-DD59-8CE5-DAD3-6CE4E83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14E7E1-3615-89E4-EB74-DDE9FABF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45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D1DA7A-847B-937F-EB8A-42B36AEF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D15E59-32A7-947E-0485-F4C05795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6F7BF6-3CA9-1D93-38B5-FDEC6494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2EA7A9-2AF3-9AA7-A342-1387C902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1F9C4-87D4-454A-97B7-D27F6A662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6EF519-B364-B84F-8FD7-E20DA3D1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8B3E1-E03C-174F-8AF5-4C4054D4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8730E-3D5F-D44A-A180-021FBB70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B8E70-4467-3440-8A3D-268594C5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5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6A911C-45E6-BF2E-807B-97D477D0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D990FF-7BE2-7584-CBFE-F2676AEA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67F1F7-E959-8DE9-6BFC-2F6C2AF6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443C2-F21D-F03E-C5A7-A78A079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EF065-5ECC-146D-0A6A-702135F4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D5428B-F5FE-D7F5-CEA7-BF20129A9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A2F605-8ECE-EAC5-7D1E-157CB97B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271A-3528-B480-2CF6-8E614EF1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54FFA-CD92-E194-AD47-071ECA62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0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DB18A-F650-D929-7365-CB26E41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8A8285-27A7-36BF-FCE0-BD2FC944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3A5C3D-4C5D-2004-8FFD-B29ABEBB3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94F08D-01CC-80D7-AE46-EF209027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5BFB9A-3B38-FEA8-46A0-9FEEF218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DC7DF9-B31B-16CF-CFBB-7D949AC5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18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41D6D-FF91-7078-D300-1CE66982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0EB05D-271E-E672-6D3C-BE08AD3F4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126B46-4D8E-BB7C-1348-6E8B27C0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1BAE-DCE1-7B46-95AD-FBCB4B03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5CFE5-7F4F-6FC1-FB3F-9486F2A4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86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369AF9-4786-D6D3-F9FF-8BDDD781E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55D095-FC1D-A27A-390E-A583A6355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15DEB-A17D-91CC-AA9E-B454D4E3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80257-CD3B-1087-3365-824F7386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6FA62-5BC2-F8FB-A742-0E3DC3E3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6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42" name="TextBox 3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443" name="Picture Placeholder 28"/>
          <p:cNvSpPr>
            <a:spLocks noGrp="1"/>
          </p:cNvSpPr>
          <p:nvPr>
            <p:ph type="pic" idx="21"/>
          </p:nvPr>
        </p:nvSpPr>
        <p:spPr>
          <a:xfrm>
            <a:off x="2" y="1"/>
            <a:ext cx="3990974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07922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1899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C4BB-B3EE-FE42-AD22-FBF17835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A3E220-F903-454B-A346-C743E1583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09B06-B601-5A42-B41D-861FFE44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B0F0CF-ED6B-4749-BD36-56A1EC8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B9F2C-9C2F-5D46-A86C-2E190476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5A8291-E9B6-4242-9188-F8B69F708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1AC948-16CE-1747-9496-A2A8D3E2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98BF0-2D54-1C43-A00B-0486D9F2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85234" y="629097"/>
            <a:ext cx="3689120" cy="3689120"/>
          </a:xfrm>
          <a:custGeom>
            <a:avLst/>
            <a:gdLst>
              <a:gd name="connsiteX0" fmla="*/ 580274 w 4918826"/>
              <a:gd name="connsiteY0" fmla="*/ 0 h 4918826"/>
              <a:gd name="connsiteX1" fmla="*/ 4918826 w 4918826"/>
              <a:gd name="connsiteY1" fmla="*/ 0 h 4918826"/>
              <a:gd name="connsiteX2" fmla="*/ 4918826 w 4918826"/>
              <a:gd name="connsiteY2" fmla="*/ 4338552 h 4918826"/>
              <a:gd name="connsiteX3" fmla="*/ 4338552 w 4918826"/>
              <a:gd name="connsiteY3" fmla="*/ 4918826 h 4918826"/>
              <a:gd name="connsiteX4" fmla="*/ 0 w 4918826"/>
              <a:gd name="connsiteY4" fmla="*/ 4918826 h 4918826"/>
              <a:gd name="connsiteX5" fmla="*/ 0 w 4918826"/>
              <a:gd name="connsiteY5" fmla="*/ 580274 h 4918826"/>
              <a:gd name="connsiteX6" fmla="*/ 580274 w 4918826"/>
              <a:gd name="connsiteY6" fmla="*/ 0 h 49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26" h="4918826">
                <a:moveTo>
                  <a:pt x="580274" y="0"/>
                </a:moveTo>
                <a:lnTo>
                  <a:pt x="4918826" y="0"/>
                </a:lnTo>
                <a:lnTo>
                  <a:pt x="4918826" y="4338552"/>
                </a:lnTo>
                <a:cubicBezTo>
                  <a:pt x="4918826" y="4659028"/>
                  <a:pt x="4659028" y="4918826"/>
                  <a:pt x="4338552" y="4918826"/>
                </a:cubicBezTo>
                <a:lnTo>
                  <a:pt x="0" y="4918826"/>
                </a:lnTo>
                <a:lnTo>
                  <a:pt x="0" y="580274"/>
                </a:lnTo>
                <a:cubicBezTo>
                  <a:pt x="0" y="259798"/>
                  <a:pt x="259798" y="0"/>
                  <a:pt x="58027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7269BA-1E11-614E-9A86-B66194A6BA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3568" y="782842"/>
            <a:ext cx="6310433" cy="4360658"/>
          </a:xfrm>
          <a:custGeom>
            <a:avLst/>
            <a:gdLst>
              <a:gd name="connsiteX0" fmla="*/ 2555103 w 8413911"/>
              <a:gd name="connsiteY0" fmla="*/ 4048575 h 5814210"/>
              <a:gd name="connsiteX1" fmla="*/ 3775198 w 8413911"/>
              <a:gd name="connsiteY1" fmla="*/ 5814210 h 5814210"/>
              <a:gd name="connsiteX2" fmla="*/ 0 w 8413911"/>
              <a:gd name="connsiteY2" fmla="*/ 5814210 h 5814210"/>
              <a:gd name="connsiteX3" fmla="*/ 8413911 w 8413911"/>
              <a:gd name="connsiteY3" fmla="*/ 0 h 5814210"/>
              <a:gd name="connsiteX4" fmla="*/ 8413911 w 8413911"/>
              <a:gd name="connsiteY4" fmla="*/ 5814210 h 5814210"/>
              <a:gd name="connsiteX5" fmla="*/ 4082451 w 8413911"/>
              <a:gd name="connsiteY5" fmla="*/ 5814210 h 5814210"/>
              <a:gd name="connsiteX6" fmla="*/ 2763055 w 8413911"/>
              <a:gd name="connsiteY6" fmla="*/ 3904875 h 58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911" h="5814210">
                <a:moveTo>
                  <a:pt x="2555103" y="4048575"/>
                </a:moveTo>
                <a:lnTo>
                  <a:pt x="3775198" y="5814210"/>
                </a:lnTo>
                <a:lnTo>
                  <a:pt x="0" y="5814210"/>
                </a:lnTo>
                <a:close/>
                <a:moveTo>
                  <a:pt x="8413911" y="0"/>
                </a:moveTo>
                <a:lnTo>
                  <a:pt x="8413911" y="5814210"/>
                </a:lnTo>
                <a:lnTo>
                  <a:pt x="4082451" y="5814210"/>
                </a:lnTo>
                <a:lnTo>
                  <a:pt x="2763055" y="3904875"/>
                </a:lnTo>
                <a:close/>
              </a:path>
            </a:pathLst>
          </a:custGeom>
          <a:pattFill prst="pct5">
            <a:fgClr>
              <a:srgbClr val="12768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498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F9DC77-7A8F-46AA-ADDC-3AB4371B13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2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0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49" r:id="rId7"/>
    <p:sldLayoutId id="2147483959" r:id="rId8"/>
    <p:sldLayoutId id="2147483961" r:id="rId9"/>
    <p:sldLayoutId id="2147483962" r:id="rId10"/>
    <p:sldLayoutId id="214748397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C9A338-67CF-2A3B-EACE-7EC64B9E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79B8C7-FCDF-1981-93AC-467170E9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B9BE7-7B62-E88D-A29A-68A782FE3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CB476-2F9E-40A1-EF65-CB8ED561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DADFC7-5743-B8F2-4143-23EBF852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8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99F7DF-B776-7CFA-CC86-80E1AD42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5A7D54-6400-52ED-7B25-0F156AADF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67329-7F33-FDD1-71D2-EEDF75B85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3A9DD-864A-BA01-22F7-FA5B0CC28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F61BF5-C40C-7DE4-3321-8A311C18C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61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8.jpeg"/><Relationship Id="rId4" Type="http://schemas.openxmlformats.org/officeDocument/2006/relationships/image" Target="../media/image27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3" Type="http://schemas.openxmlformats.org/officeDocument/2006/relationships/image" Target="../media/image261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3.png"/><Relationship Id="rId7" Type="http://schemas.openxmlformats.org/officeDocument/2006/relationships/image" Target="../media/image291.png"/><Relationship Id="rId12" Type="http://schemas.openxmlformats.org/officeDocument/2006/relationships/image" Target="../media/image29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0.png"/><Relationship Id="rId11" Type="http://schemas.openxmlformats.org/officeDocument/2006/relationships/image" Target="../media/image295.png"/><Relationship Id="rId5" Type="http://schemas.openxmlformats.org/officeDocument/2006/relationships/image" Target="../media/image10.png"/><Relationship Id="rId10" Type="http://schemas.openxmlformats.org/officeDocument/2006/relationships/image" Target="../media/image294.png"/><Relationship Id="rId4" Type="http://schemas.openxmlformats.org/officeDocument/2006/relationships/image" Target="../media/image148.jpeg"/><Relationship Id="rId9" Type="http://schemas.openxmlformats.org/officeDocument/2006/relationships/image" Target="../media/image2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10.pn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3.jpe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79.png"/><Relationship Id="rId4" Type="http://schemas.openxmlformats.org/officeDocument/2006/relationships/image" Target="../media/image7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5.jpe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0.png"/><Relationship Id="rId4" Type="http://schemas.openxmlformats.org/officeDocument/2006/relationships/image" Target="../media/image86.png"/><Relationship Id="rId9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10.png"/><Relationship Id="rId4" Type="http://schemas.openxmlformats.org/officeDocument/2006/relationships/image" Target="../media/image91.png"/><Relationship Id="rId9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8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11" Type="http://schemas.openxmlformats.org/officeDocument/2006/relationships/image" Target="../media/image5.jpe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4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48.jpeg"/><Relationship Id="rId4" Type="http://schemas.openxmlformats.org/officeDocument/2006/relationships/image" Target="../media/image16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tiff"/><Relationship Id="rId3" Type="http://schemas.openxmlformats.org/officeDocument/2006/relationships/image" Target="../media/image163.tiff"/><Relationship Id="rId7" Type="http://schemas.openxmlformats.org/officeDocument/2006/relationships/image" Target="../media/image166.png"/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tiff"/><Relationship Id="rId5" Type="http://schemas.openxmlformats.org/officeDocument/2006/relationships/image" Target="../media/image148.jpeg"/><Relationship Id="rId4" Type="http://schemas.openxmlformats.org/officeDocument/2006/relationships/image" Target="../media/image164.tiff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9.jpeg"/><Relationship Id="rId7" Type="http://schemas.openxmlformats.org/officeDocument/2006/relationships/image" Target="../media/image172.tiff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tiff"/><Relationship Id="rId11" Type="http://schemas.openxmlformats.org/officeDocument/2006/relationships/image" Target="../media/image10.png"/><Relationship Id="rId5" Type="http://schemas.openxmlformats.org/officeDocument/2006/relationships/image" Target="../media/image170.tiff"/><Relationship Id="rId10" Type="http://schemas.openxmlformats.org/officeDocument/2006/relationships/image" Target="../media/image175.png"/><Relationship Id="rId4" Type="http://schemas.openxmlformats.org/officeDocument/2006/relationships/image" Target="../media/image148.jpeg"/><Relationship Id="rId9" Type="http://schemas.openxmlformats.org/officeDocument/2006/relationships/image" Target="../media/image1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79.pn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79.png"/><Relationship Id="rId4" Type="http://schemas.openxmlformats.org/officeDocument/2006/relationships/image" Target="../media/image1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79.png"/><Relationship Id="rId4" Type="http://schemas.openxmlformats.org/officeDocument/2006/relationships/image" Target="../media/image14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0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5" Type="http://schemas.openxmlformats.org/officeDocument/2006/relationships/image" Target="../media/image182.png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3.jpe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48.jpeg"/><Relationship Id="rId4" Type="http://schemas.openxmlformats.org/officeDocument/2006/relationships/image" Target="../media/image1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5" Type="http://schemas.openxmlformats.org/officeDocument/2006/relationships/image" Target="../media/image182.png"/><Relationship Id="rId4" Type="http://schemas.openxmlformats.org/officeDocument/2006/relationships/image" Target="../media/image14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78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image" Target="../media/image187.png"/><Relationship Id="rId9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78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0.png"/><Relationship Id="rId4" Type="http://schemas.openxmlformats.org/officeDocument/2006/relationships/image" Target="../media/image191.jpeg"/><Relationship Id="rId9" Type="http://schemas.openxmlformats.org/officeDocument/2006/relationships/image" Target="../media/image1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48.jpeg"/><Relationship Id="rId4" Type="http://schemas.openxmlformats.org/officeDocument/2006/relationships/image" Target="../media/image1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1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48.jpeg"/><Relationship Id="rId4" Type="http://schemas.openxmlformats.org/officeDocument/2006/relationships/image" Target="../media/image19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00.png"/><Relationship Id="rId7" Type="http://schemas.openxmlformats.org/officeDocument/2006/relationships/image" Target="../media/image202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48.jpeg"/><Relationship Id="rId4" Type="http://schemas.openxmlformats.org/officeDocument/2006/relationships/image" Target="../media/image201.png"/><Relationship Id="rId9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0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8.jpeg"/><Relationship Id="rId7" Type="http://schemas.openxmlformats.org/officeDocument/2006/relationships/image" Target="../media/image211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77.pn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3.png"/><Relationship Id="rId7" Type="http://schemas.openxmlformats.org/officeDocument/2006/relationships/image" Target="../media/image177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jpe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.png"/><Relationship Id="rId7" Type="http://schemas.openxmlformats.org/officeDocument/2006/relationships/image" Target="../media/image219.png"/><Relationship Id="rId12" Type="http://schemas.openxmlformats.org/officeDocument/2006/relationships/image" Target="../media/image1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177.png"/><Relationship Id="rId5" Type="http://schemas.openxmlformats.org/officeDocument/2006/relationships/image" Target="../media/image217.png"/><Relationship Id="rId10" Type="http://schemas.openxmlformats.org/officeDocument/2006/relationships/image" Target="../media/image148.jpeg"/><Relationship Id="rId4" Type="http://schemas.openxmlformats.org/officeDocument/2006/relationships/image" Target="../media/image216.png"/><Relationship Id="rId9" Type="http://schemas.openxmlformats.org/officeDocument/2006/relationships/image" Target="../media/image221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e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2.jpeg"/><Relationship Id="rId7" Type="http://schemas.openxmlformats.org/officeDocument/2006/relationships/image" Target="../media/image2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5.pn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44.jpe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6.png"/><Relationship Id="rId11" Type="http://schemas.openxmlformats.org/officeDocument/2006/relationships/image" Target="../media/image10.png"/><Relationship Id="rId5" Type="http://schemas.microsoft.com/office/2007/relationships/hdphoto" Target="../media/hdphoto5.wdp"/><Relationship Id="rId10" Type="http://schemas.openxmlformats.org/officeDocument/2006/relationships/image" Target="../media/image5.jpeg"/><Relationship Id="rId4" Type="http://schemas.openxmlformats.org/officeDocument/2006/relationships/image" Target="../media/image245.png"/><Relationship Id="rId9" Type="http://schemas.openxmlformats.org/officeDocument/2006/relationships/image" Target="../media/image2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4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51.png"/><Relationship Id="rId7" Type="http://schemas.microsoft.com/office/2007/relationships/hdphoto" Target="../media/hdphoto7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10" Type="http://schemas.openxmlformats.org/officeDocument/2006/relationships/image" Target="../media/image10.png"/><Relationship Id="rId4" Type="http://schemas.microsoft.com/office/2007/relationships/hdphoto" Target="../media/hdphoto6.wdp"/><Relationship Id="rId9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B446BA-CE44-1C47-9172-A2B8ED77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"/>
            <a:ext cx="9144000" cy="51370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1057AAE-281C-EE95-DA40-2C0E025386DF}"/>
              </a:ext>
            </a:extLst>
          </p:cNvPr>
          <p:cNvSpPr txBox="1"/>
          <p:nvPr/>
        </p:nvSpPr>
        <p:spPr>
          <a:xfrm>
            <a:off x="8376356" y="5565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0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FD08FA4-D5B2-7943-BDF4-A3A784F84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18" y="7773"/>
            <a:ext cx="9345325" cy="529269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9BD07C2-2E44-5561-A3F0-81F08B69D576}"/>
              </a:ext>
            </a:extLst>
          </p:cNvPr>
          <p:cNvSpPr txBox="1"/>
          <p:nvPr/>
        </p:nvSpPr>
        <p:spPr>
          <a:xfrm>
            <a:off x="2251586" y="1067116"/>
            <a:ext cx="347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n w="127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50" charset="0"/>
                <a:cs typeface="Poppins" pitchFamily="50" charset="0"/>
              </a:rPr>
              <a:t>ANGEL MOON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7F544633-8A62-124F-A7DC-CC4D22CD2FE7}"/>
              </a:ext>
            </a:extLst>
          </p:cNvPr>
          <p:cNvSpPr txBox="1"/>
          <p:nvPr/>
        </p:nvSpPr>
        <p:spPr>
          <a:xfrm>
            <a:off x="-264429" y="1797310"/>
            <a:ext cx="2898713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b="1" dirty="0">
                <a:solidFill>
                  <a:srgbClr val="6F30A0"/>
                </a:solidFill>
                <a:latin typeface="Avenir Next" panose="020B0503020202020204" pitchFamily="34" charset="0"/>
              </a:rPr>
              <a:t>VOTRE COMPAGNON INTIME</a:t>
            </a:r>
          </a:p>
        </p:txBody>
      </p:sp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B17A73D8-24B2-3E40-A4D3-A9EF48A8981C}"/>
              </a:ext>
            </a:extLst>
          </p:cNvPr>
          <p:cNvSpPr txBox="1">
            <a:spLocks/>
          </p:cNvSpPr>
          <p:nvPr/>
        </p:nvSpPr>
        <p:spPr>
          <a:xfrm>
            <a:off x="5723263" y="1788210"/>
            <a:ext cx="3236948" cy="12244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7030A0"/>
                </a:solidFill>
                <a:latin typeface="Avenir Next" panose="020B0503020202020204" pitchFamily="34" charset="0"/>
              </a:rPr>
              <a:t>LA SERVIETTE HYGIÉNIQUE RÉVOLUTIONNAIRE</a:t>
            </a:r>
          </a:p>
          <a:p>
            <a:pPr algn="r"/>
            <a:endParaRPr lang="en-US" altLang="zh-CN" b="1" dirty="0">
              <a:solidFill>
                <a:schemeClr val="tx2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ADDA5F-8DA6-E441-B219-818DD4A80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62" y="262477"/>
            <a:ext cx="1879529" cy="9346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210610B-586A-BB48-9E31-F81D2E9AA9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14" y="3197771"/>
            <a:ext cx="2702844" cy="27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288024" y="126246"/>
            <a:ext cx="582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(PAYS SANS LA SOCIETE BZZWORLD)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A6C23F0-97FD-B943-AE42-4AD54FEE6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989137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(FCFA)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Image 15">
            <a:extLst>
              <a:ext uri="{FF2B5EF4-FFF2-40B4-BE49-F238E27FC236}">
                <a16:creationId xmlns:a16="http://schemas.microsoft.com/office/drawing/2014/main" id="{3F9C234F-4B86-7B43-BDA7-A33AAEE5D0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B668237A-10E5-774F-B5B7-FDB45C12EF3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572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488897" y="222755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 EUROPE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718273"/>
              </p:ext>
            </p:extLst>
          </p:nvPr>
        </p:nvGraphicFramePr>
        <p:xfrm>
          <a:off x="908919" y="1250396"/>
          <a:ext cx="7116638" cy="3437347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322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5316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(EURO)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78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371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1204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STRAW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722490"/>
                  </a:ext>
                </a:extLst>
              </a:tr>
              <a:tr h="505484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7C862A1F-3338-FF45-AD83-0E73BBF159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EB589C8-DE52-AC4B-9BF0-6D5689A0A70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814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537992" y="139486"/>
            <a:ext cx="554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AUX USA</a:t>
            </a:r>
          </a:p>
          <a:p>
            <a:pPr algn="ctr"/>
            <a:endParaRPr lang="fr-FR" sz="14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09288"/>
              </p:ext>
            </p:extLst>
          </p:nvPr>
        </p:nvGraphicFramePr>
        <p:xfrm>
          <a:off x="1740971" y="1352485"/>
          <a:ext cx="5230518" cy="30760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3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254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  <a:endParaRPr lang="fr-FR" sz="14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(USD)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6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BLOSSOM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710971146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845997024"/>
                  </a:ext>
                </a:extLst>
              </a:tr>
              <a:tr h="325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2836620862"/>
                  </a:ext>
                </a:extLst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1 600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58743244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4EF40966-4217-DA44-A275-7FCA8827EB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62BFF90D-7BB8-1E4A-B92E-7BC4BE04D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69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05B5CE0-992B-F347-9EF5-8CA1119EB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9653" cy="51492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2BB2E6-7AC2-CC4A-9D53-8534AA82A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653" cy="9474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13"/>
            <a:ext cx="9144000" cy="516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3DA8FD3C-6AA3-2291-EACF-AFEFFC48E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1"/>
          <a:stretch/>
        </p:blipFill>
        <p:spPr>
          <a:xfrm>
            <a:off x="0" y="2007277"/>
            <a:ext cx="9144000" cy="3163059"/>
          </a:xfrm>
          <a:prstGeom prst="rect">
            <a:avLst/>
          </a:prstGeom>
        </p:spPr>
      </p:pic>
      <p:pic>
        <p:nvPicPr>
          <p:cNvPr id="7" name="Picture 6" descr="A black background with a black circle&#10;&#10;Description automatically generated">
            <a:extLst>
              <a:ext uri="{FF2B5EF4-FFF2-40B4-BE49-F238E27FC236}">
                <a16:creationId xmlns:a16="http://schemas.microsoft.com/office/drawing/2014/main" id="{5EDB6D9D-4EF7-97D7-5E6F-AD587C45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1025" y="2857785"/>
            <a:ext cx="4629347" cy="2285579"/>
          </a:xfrm>
          <a:prstGeom prst="rect">
            <a:avLst/>
          </a:prstGeom>
        </p:spPr>
      </p:pic>
      <p:pic>
        <p:nvPicPr>
          <p:cNvPr id="9" name="Picture 8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8CEF5744-9A45-75C9-83F3-E742AE108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67" y="364248"/>
            <a:ext cx="2743201" cy="47792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CED712E-F9AF-3B9E-31E8-8E417EE140C4}"/>
              </a:ext>
            </a:extLst>
          </p:cNvPr>
          <p:cNvGrpSpPr/>
          <p:nvPr/>
        </p:nvGrpSpPr>
        <p:grpSpPr>
          <a:xfrm>
            <a:off x="4045287" y="1267768"/>
            <a:ext cx="2936627" cy="483999"/>
            <a:chOff x="6786967" y="1851361"/>
            <a:chExt cx="2910356" cy="6453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F26776-0BE4-6139-D716-73D61B7E86BE}"/>
                </a:ext>
              </a:extLst>
            </p:cNvPr>
            <p:cNvGrpSpPr/>
            <p:nvPr/>
          </p:nvGrpSpPr>
          <p:grpSpPr>
            <a:xfrm>
              <a:off x="6786967" y="2215132"/>
              <a:ext cx="189894" cy="182559"/>
              <a:chOff x="6902623" y="1877939"/>
              <a:chExt cx="189894" cy="18255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A5D680-F43F-515C-6D48-66817120811B}"/>
                  </a:ext>
                </a:extLst>
              </p:cNvPr>
              <p:cNvSpPr/>
              <p:nvPr/>
            </p:nvSpPr>
            <p:spPr>
              <a:xfrm>
                <a:off x="6902623" y="1877939"/>
                <a:ext cx="127322" cy="127322"/>
              </a:xfrm>
              <a:prstGeom prst="rect">
                <a:avLst/>
              </a:prstGeom>
              <a:solidFill>
                <a:srgbClr val="003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734FE3-66C7-B30A-0D31-94F4D1935BB8}"/>
                  </a:ext>
                </a:extLst>
              </p:cNvPr>
              <p:cNvSpPr/>
              <p:nvPr/>
            </p:nvSpPr>
            <p:spPr>
              <a:xfrm>
                <a:off x="6965195" y="1933176"/>
                <a:ext cx="127322" cy="127322"/>
              </a:xfrm>
              <a:prstGeom prst="rect">
                <a:avLst/>
              </a:prstGeom>
              <a:solidFill>
                <a:srgbClr val="92D5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831F288-A7F9-80C8-E91F-7235CF06123D}"/>
                </a:ext>
              </a:extLst>
            </p:cNvPr>
            <p:cNvSpPr txBox="1">
              <a:spLocks/>
            </p:cNvSpPr>
            <p:nvPr/>
          </p:nvSpPr>
          <p:spPr>
            <a:xfrm>
              <a:off x="6979783" y="1851361"/>
              <a:ext cx="2717540" cy="645332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DR. BRUCE FANG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DD246DA-DF6F-4C47-25A5-286C44A0F6B6}"/>
              </a:ext>
            </a:extLst>
          </p:cNvPr>
          <p:cNvSpPr txBox="1">
            <a:spLocks/>
          </p:cNvSpPr>
          <p:nvPr/>
        </p:nvSpPr>
        <p:spPr>
          <a:xfrm>
            <a:off x="3971565" y="1743523"/>
            <a:ext cx="3511658" cy="23678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BZZWORLD GROUP</a:t>
            </a:r>
          </a:p>
        </p:txBody>
      </p:sp>
      <p:pic>
        <p:nvPicPr>
          <p:cNvPr id="3" name="Picture 1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7684349-455E-74EC-21CA-58B93216C9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227" y="168343"/>
            <a:ext cx="1479800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33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Image 14354">
            <a:extLst>
              <a:ext uri="{FF2B5EF4-FFF2-40B4-BE49-F238E27FC236}">
                <a16:creationId xmlns:a16="http://schemas.microsoft.com/office/drawing/2014/main" id="{69AD8D44-4728-6A47-8B56-658A859CF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6" y="1154145"/>
            <a:ext cx="9144000" cy="398642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0291CC0-240A-5343-8DD6-5688B222A168}"/>
              </a:ext>
            </a:extLst>
          </p:cNvPr>
          <p:cNvGrpSpPr/>
          <p:nvPr/>
        </p:nvGrpSpPr>
        <p:grpSpPr>
          <a:xfrm>
            <a:off x="7222041" y="4062899"/>
            <a:ext cx="649748" cy="368563"/>
            <a:chOff x="7222041" y="4062899"/>
            <a:chExt cx="649748" cy="368563"/>
          </a:xfrm>
        </p:grpSpPr>
        <p:sp>
          <p:nvSpPr>
            <p:cNvPr id="7" name="ZoneTexte 6"/>
            <p:cNvSpPr txBox="1"/>
            <p:nvPr/>
          </p:nvSpPr>
          <p:spPr>
            <a:xfrm>
              <a:off x="7222041" y="424679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AUSTRALIE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80086FA-E0D5-F84B-B536-EFF0AED4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7862" y="4062899"/>
              <a:ext cx="198107" cy="251800"/>
            </a:xfrm>
            <a:prstGeom prst="rect">
              <a:avLst/>
            </a:prstGeom>
          </p:spPr>
        </p:pic>
      </p:grpSp>
      <p:grpSp>
        <p:nvGrpSpPr>
          <p:cNvPr id="14341" name="Groupe 14340">
            <a:extLst>
              <a:ext uri="{FF2B5EF4-FFF2-40B4-BE49-F238E27FC236}">
                <a16:creationId xmlns:a16="http://schemas.microsoft.com/office/drawing/2014/main" id="{68F82409-7DC7-4848-9055-564126BE7E6B}"/>
              </a:ext>
            </a:extLst>
          </p:cNvPr>
          <p:cNvGrpSpPr/>
          <p:nvPr/>
        </p:nvGrpSpPr>
        <p:grpSpPr>
          <a:xfrm>
            <a:off x="7912567" y="4526849"/>
            <a:ext cx="649748" cy="442687"/>
            <a:chOff x="7912567" y="4526849"/>
            <a:chExt cx="649748" cy="44268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F37EA6B-C097-9C42-9277-F12DF9ED5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388" y="4526849"/>
              <a:ext cx="198107" cy="251800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1F96449-06FB-CC42-B3AD-C7BC39623084}"/>
                </a:ext>
              </a:extLst>
            </p:cNvPr>
            <p:cNvSpPr txBox="1"/>
            <p:nvPr/>
          </p:nvSpPr>
          <p:spPr>
            <a:xfrm>
              <a:off x="7912567" y="4692537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NOUVELLE</a:t>
              </a:r>
            </a:p>
            <a:p>
              <a:pPr algn="ctr"/>
              <a:r>
                <a:rPr lang="fr-FR" sz="600" b="1" dirty="0"/>
                <a:t>ZELANDE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8459C7-C29A-544A-8891-C0A56074188D}"/>
              </a:ext>
            </a:extLst>
          </p:cNvPr>
          <p:cNvGrpSpPr/>
          <p:nvPr/>
        </p:nvGrpSpPr>
        <p:grpSpPr>
          <a:xfrm>
            <a:off x="8163418" y="3882065"/>
            <a:ext cx="649748" cy="374627"/>
            <a:chOff x="8163418" y="3882065"/>
            <a:chExt cx="649748" cy="374627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98BB36B-F551-324C-A4B3-4547E773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9239" y="3882065"/>
              <a:ext cx="198107" cy="2518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2A8B659-DECB-A145-A02A-9B319B642C37}"/>
                </a:ext>
              </a:extLst>
            </p:cNvPr>
            <p:cNvSpPr txBox="1"/>
            <p:nvPr/>
          </p:nvSpPr>
          <p:spPr>
            <a:xfrm>
              <a:off x="8163418" y="407202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VANUATU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E5FC98-7670-8F46-AFE1-8C28B603C69B}"/>
              </a:ext>
            </a:extLst>
          </p:cNvPr>
          <p:cNvGrpSpPr/>
          <p:nvPr/>
        </p:nvGrpSpPr>
        <p:grpSpPr>
          <a:xfrm>
            <a:off x="7875761" y="3444546"/>
            <a:ext cx="649748" cy="442047"/>
            <a:chOff x="7875761" y="3444546"/>
            <a:chExt cx="649748" cy="442047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C92AF27-7FF5-1B4C-A8EB-31D0FE78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3612" y="3444546"/>
              <a:ext cx="198107" cy="251800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B8824F6-8C7C-A344-8614-4FF80F4815F3}"/>
                </a:ext>
              </a:extLst>
            </p:cNvPr>
            <p:cNvSpPr txBox="1"/>
            <p:nvPr/>
          </p:nvSpPr>
          <p:spPr>
            <a:xfrm>
              <a:off x="7875761" y="3609594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SOLOMON</a:t>
              </a:r>
            </a:p>
            <a:p>
              <a:pPr algn="ctr"/>
              <a:r>
                <a:rPr lang="fr-FR" sz="600" b="1" dirty="0"/>
                <a:t>ISLAND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1A85EE1-47FC-FB49-B191-948BFD341C5C}"/>
              </a:ext>
            </a:extLst>
          </p:cNvPr>
          <p:cNvGrpSpPr/>
          <p:nvPr/>
        </p:nvGrpSpPr>
        <p:grpSpPr>
          <a:xfrm>
            <a:off x="7424643" y="3458020"/>
            <a:ext cx="649748" cy="529155"/>
            <a:chOff x="7424643" y="3458020"/>
            <a:chExt cx="649748" cy="52915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240DB6B-2320-4C40-9342-133D3D12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463" y="3458020"/>
              <a:ext cx="198107" cy="2518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5FA68AE-6223-9C4E-95AB-E322A6929945}"/>
                </a:ext>
              </a:extLst>
            </p:cNvPr>
            <p:cNvSpPr txBox="1"/>
            <p:nvPr/>
          </p:nvSpPr>
          <p:spPr>
            <a:xfrm>
              <a:off x="7424643" y="3617843"/>
              <a:ext cx="6497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PAPUA</a:t>
              </a:r>
            </a:p>
            <a:p>
              <a:pPr algn="ctr"/>
              <a:r>
                <a:rPr lang="fr-FR" sz="600" b="1" dirty="0"/>
                <a:t>NOUVELLE GUINEE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9AAF944-D260-3941-88A5-76174BD088B0}"/>
              </a:ext>
            </a:extLst>
          </p:cNvPr>
          <p:cNvGrpSpPr/>
          <p:nvPr/>
        </p:nvGrpSpPr>
        <p:grpSpPr>
          <a:xfrm>
            <a:off x="6917992" y="3413770"/>
            <a:ext cx="649748" cy="363056"/>
            <a:chOff x="6917992" y="3413770"/>
            <a:chExt cx="649748" cy="36305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E153899-AB00-CA45-93C1-C527BF90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892" y="3413770"/>
              <a:ext cx="198107" cy="2518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56E65-0940-FB4F-8258-23DFF1337F23}"/>
                </a:ext>
              </a:extLst>
            </p:cNvPr>
            <p:cNvSpPr txBox="1"/>
            <p:nvPr/>
          </p:nvSpPr>
          <p:spPr>
            <a:xfrm>
              <a:off x="6917992" y="3592160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INDONESIE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B3ABC02-C750-404C-80A1-538D5CDED287}"/>
              </a:ext>
            </a:extLst>
          </p:cNvPr>
          <p:cNvGrpSpPr/>
          <p:nvPr/>
        </p:nvGrpSpPr>
        <p:grpSpPr>
          <a:xfrm>
            <a:off x="6660449" y="3190036"/>
            <a:ext cx="649748" cy="344133"/>
            <a:chOff x="6660449" y="3190036"/>
            <a:chExt cx="649748" cy="34413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CD4AE4D-13D7-BD4E-A8DF-2D697ABF0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002" y="3190036"/>
              <a:ext cx="198107" cy="2518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7AF776A-C24F-E04C-81F4-F783F46BAA58}"/>
                </a:ext>
              </a:extLst>
            </p:cNvPr>
            <p:cNvSpPr txBox="1"/>
            <p:nvPr/>
          </p:nvSpPr>
          <p:spPr>
            <a:xfrm>
              <a:off x="6660449" y="3349503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MALAISIE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66FD020-2292-B547-8E78-793257D55426}"/>
              </a:ext>
            </a:extLst>
          </p:cNvPr>
          <p:cNvGrpSpPr/>
          <p:nvPr/>
        </p:nvGrpSpPr>
        <p:grpSpPr>
          <a:xfrm>
            <a:off x="6399837" y="3334971"/>
            <a:ext cx="649748" cy="365784"/>
            <a:chOff x="6399837" y="3334971"/>
            <a:chExt cx="649748" cy="365784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3F68A20-6A95-A54A-82BC-B129C3008CA7}"/>
                </a:ext>
              </a:extLst>
            </p:cNvPr>
            <p:cNvSpPr txBox="1"/>
            <p:nvPr/>
          </p:nvSpPr>
          <p:spPr>
            <a:xfrm>
              <a:off x="6399837" y="3516089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SINGAPOUR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1DB1740-A381-C541-914D-1E0DCD2C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560" y="3334971"/>
              <a:ext cx="198107" cy="251800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296BAB3-7BDC-0046-A336-B0A9FFDAEC9F}"/>
              </a:ext>
            </a:extLst>
          </p:cNvPr>
          <p:cNvGrpSpPr/>
          <p:nvPr/>
        </p:nvGrpSpPr>
        <p:grpSpPr>
          <a:xfrm>
            <a:off x="7037658" y="2990420"/>
            <a:ext cx="684303" cy="363185"/>
            <a:chOff x="7037658" y="2990420"/>
            <a:chExt cx="684303" cy="363185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B8B1780-7FCC-D44E-AB59-4082B92F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6941" y="2990420"/>
              <a:ext cx="198107" cy="25180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F7FE515-F66D-6D46-B100-CDB8DF4A7DA2}"/>
                </a:ext>
              </a:extLst>
            </p:cNvPr>
            <p:cNvSpPr txBox="1"/>
            <p:nvPr/>
          </p:nvSpPr>
          <p:spPr>
            <a:xfrm>
              <a:off x="7037658" y="3168939"/>
              <a:ext cx="68430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PHILIPPINES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1BF439E-FA68-B141-A850-EEC95D61501A}"/>
              </a:ext>
            </a:extLst>
          </p:cNvPr>
          <p:cNvGrpSpPr/>
          <p:nvPr/>
        </p:nvGrpSpPr>
        <p:grpSpPr>
          <a:xfrm>
            <a:off x="6389739" y="2926671"/>
            <a:ext cx="649748" cy="339126"/>
            <a:chOff x="6389739" y="2926671"/>
            <a:chExt cx="649748" cy="33912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090E599-5643-1646-B131-EBAA2FF1A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824" y="2926671"/>
              <a:ext cx="198107" cy="251800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AC06BBD-DAC8-A24B-AD41-5633862E7CD9}"/>
                </a:ext>
              </a:extLst>
            </p:cNvPr>
            <p:cNvSpPr txBox="1"/>
            <p:nvPr/>
          </p:nvSpPr>
          <p:spPr>
            <a:xfrm>
              <a:off x="6389739" y="3081131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CAMBODGE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D6226A-194D-B543-8E51-A054AA4325A9}"/>
              </a:ext>
            </a:extLst>
          </p:cNvPr>
          <p:cNvGrpSpPr/>
          <p:nvPr/>
        </p:nvGrpSpPr>
        <p:grpSpPr>
          <a:xfrm>
            <a:off x="7802172" y="2577607"/>
            <a:ext cx="564691" cy="364490"/>
            <a:chOff x="7802172" y="2577607"/>
            <a:chExt cx="564691" cy="36449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6311F77-0ED3-FB4A-9A06-F049911E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080" y="2577607"/>
              <a:ext cx="198107" cy="251800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33EC036-261C-944C-96D5-BE132DB600C8}"/>
                </a:ext>
              </a:extLst>
            </p:cNvPr>
            <p:cNvSpPr txBox="1"/>
            <p:nvPr/>
          </p:nvSpPr>
          <p:spPr>
            <a:xfrm>
              <a:off x="7802172" y="2757431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JAPON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530C359-F73E-E04C-BAF2-011366642EAA}"/>
              </a:ext>
            </a:extLst>
          </p:cNvPr>
          <p:cNvGrpSpPr/>
          <p:nvPr/>
        </p:nvGrpSpPr>
        <p:grpSpPr>
          <a:xfrm>
            <a:off x="7438359" y="2244848"/>
            <a:ext cx="564691" cy="353975"/>
            <a:chOff x="7438359" y="2244848"/>
            <a:chExt cx="564691" cy="35397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C8C91B8-B034-8040-8014-A1DC2FBC6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6044" y="2244848"/>
              <a:ext cx="198107" cy="251800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94D337E-81C8-1C47-A127-AE58D43CA691}"/>
                </a:ext>
              </a:extLst>
            </p:cNvPr>
            <p:cNvSpPr txBox="1"/>
            <p:nvPr/>
          </p:nvSpPr>
          <p:spPr>
            <a:xfrm>
              <a:off x="7438359" y="2414157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COREE</a:t>
              </a:r>
            </a:p>
          </p:txBody>
        </p:sp>
      </p:grpSp>
      <p:grpSp>
        <p:nvGrpSpPr>
          <p:cNvPr id="14353" name="Groupe 14352">
            <a:extLst>
              <a:ext uri="{FF2B5EF4-FFF2-40B4-BE49-F238E27FC236}">
                <a16:creationId xmlns:a16="http://schemas.microsoft.com/office/drawing/2014/main" id="{ACDF0B26-F29A-404B-9DBC-445C5D1A20C6}"/>
              </a:ext>
            </a:extLst>
          </p:cNvPr>
          <p:cNvGrpSpPr/>
          <p:nvPr/>
        </p:nvGrpSpPr>
        <p:grpSpPr>
          <a:xfrm>
            <a:off x="5074868" y="3172013"/>
            <a:ext cx="601260" cy="354934"/>
            <a:chOff x="4570822" y="3308938"/>
            <a:chExt cx="601260" cy="35493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F122BC6-AD86-0143-90D2-10F1501BC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399" y="3308938"/>
              <a:ext cx="198107" cy="251800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6C1C9E-BC67-1E49-972C-A38FE713C6E4}"/>
                </a:ext>
              </a:extLst>
            </p:cNvPr>
            <p:cNvSpPr txBox="1"/>
            <p:nvPr/>
          </p:nvSpPr>
          <p:spPr>
            <a:xfrm>
              <a:off x="4570822" y="3479206"/>
              <a:ext cx="6012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OUGANDA</a:t>
              </a:r>
            </a:p>
          </p:txBody>
        </p:sp>
      </p:grpSp>
      <p:grpSp>
        <p:nvGrpSpPr>
          <p:cNvPr id="14347" name="Groupe 14346">
            <a:extLst>
              <a:ext uri="{FF2B5EF4-FFF2-40B4-BE49-F238E27FC236}">
                <a16:creationId xmlns:a16="http://schemas.microsoft.com/office/drawing/2014/main" id="{5EF70DC6-A767-F948-84DE-42E962F9493C}"/>
              </a:ext>
            </a:extLst>
          </p:cNvPr>
          <p:cNvGrpSpPr/>
          <p:nvPr/>
        </p:nvGrpSpPr>
        <p:grpSpPr>
          <a:xfrm>
            <a:off x="4510670" y="3127132"/>
            <a:ext cx="640660" cy="355447"/>
            <a:chOff x="4014003" y="3183038"/>
            <a:chExt cx="640660" cy="3554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2463110-716A-FC4B-B156-63FAD03D4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750" y="3183038"/>
              <a:ext cx="198107" cy="25180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C8B6C18-1900-014A-9977-C373C32B3AEC}"/>
                </a:ext>
              </a:extLst>
            </p:cNvPr>
            <p:cNvSpPr txBox="1"/>
            <p:nvPr/>
          </p:nvSpPr>
          <p:spPr>
            <a:xfrm>
              <a:off x="4014003" y="3353819"/>
              <a:ext cx="6406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CAMEROUN</a:t>
              </a:r>
            </a:p>
          </p:txBody>
        </p:sp>
      </p:grpSp>
      <p:grpSp>
        <p:nvGrpSpPr>
          <p:cNvPr id="14348" name="Groupe 14347">
            <a:extLst>
              <a:ext uri="{FF2B5EF4-FFF2-40B4-BE49-F238E27FC236}">
                <a16:creationId xmlns:a16="http://schemas.microsoft.com/office/drawing/2014/main" id="{3ACFB2C6-5F1F-394B-A20C-BD3163068AE8}"/>
              </a:ext>
            </a:extLst>
          </p:cNvPr>
          <p:cNvGrpSpPr/>
          <p:nvPr/>
        </p:nvGrpSpPr>
        <p:grpSpPr>
          <a:xfrm>
            <a:off x="4471193" y="2859060"/>
            <a:ext cx="564691" cy="351131"/>
            <a:chOff x="3922292" y="3057138"/>
            <a:chExt cx="564691" cy="35113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F41AE8D-8B3E-644E-812D-37AA8D7C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256" y="3057138"/>
              <a:ext cx="198107" cy="251800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B159DFB-A006-434F-AD61-628C5EC78494}"/>
                </a:ext>
              </a:extLst>
            </p:cNvPr>
            <p:cNvSpPr txBox="1"/>
            <p:nvPr/>
          </p:nvSpPr>
          <p:spPr>
            <a:xfrm>
              <a:off x="3922292" y="322360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NIGERIA</a:t>
              </a:r>
            </a:p>
          </p:txBody>
        </p:sp>
      </p:grpSp>
      <p:grpSp>
        <p:nvGrpSpPr>
          <p:cNvPr id="14350" name="Groupe 14349">
            <a:extLst>
              <a:ext uri="{FF2B5EF4-FFF2-40B4-BE49-F238E27FC236}">
                <a16:creationId xmlns:a16="http://schemas.microsoft.com/office/drawing/2014/main" id="{B4EC9F0B-40CA-3F41-8F4D-A09CA88CBB5F}"/>
              </a:ext>
            </a:extLst>
          </p:cNvPr>
          <p:cNvGrpSpPr/>
          <p:nvPr/>
        </p:nvGrpSpPr>
        <p:grpSpPr>
          <a:xfrm>
            <a:off x="4205354" y="2879310"/>
            <a:ext cx="564691" cy="366795"/>
            <a:chOff x="3766748" y="3084653"/>
            <a:chExt cx="564691" cy="36679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70FE94E-0D72-2F4F-8C89-2A127C7D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032" y="3084653"/>
              <a:ext cx="198107" cy="251800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7F5D8D6-3842-5A49-9409-30CFB308E7FE}"/>
                </a:ext>
              </a:extLst>
            </p:cNvPr>
            <p:cNvSpPr txBox="1"/>
            <p:nvPr/>
          </p:nvSpPr>
          <p:spPr>
            <a:xfrm>
              <a:off x="3766748" y="3266782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TOGO</a:t>
              </a:r>
            </a:p>
          </p:txBody>
        </p:sp>
      </p:grpSp>
      <p:grpSp>
        <p:nvGrpSpPr>
          <p:cNvPr id="14349" name="Groupe 14348">
            <a:extLst>
              <a:ext uri="{FF2B5EF4-FFF2-40B4-BE49-F238E27FC236}">
                <a16:creationId xmlns:a16="http://schemas.microsoft.com/office/drawing/2014/main" id="{87951AC7-EDD5-8E4B-8C4C-FF8E9D934AD9}"/>
              </a:ext>
            </a:extLst>
          </p:cNvPr>
          <p:cNvGrpSpPr/>
          <p:nvPr/>
        </p:nvGrpSpPr>
        <p:grpSpPr>
          <a:xfrm>
            <a:off x="4033621" y="2974861"/>
            <a:ext cx="564691" cy="439869"/>
            <a:chOff x="3602452" y="3115536"/>
            <a:chExt cx="564691" cy="43986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E620FB-ABB1-874A-BEB2-ADE6F2CD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0808" y="3115536"/>
              <a:ext cx="198107" cy="251800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0DFA27E-8531-F44C-B573-E93D1DB6E49F}"/>
                </a:ext>
              </a:extLst>
            </p:cNvPr>
            <p:cNvSpPr txBox="1"/>
            <p:nvPr/>
          </p:nvSpPr>
          <p:spPr>
            <a:xfrm>
              <a:off x="3602452" y="3278406"/>
              <a:ext cx="56469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CÔTE</a:t>
              </a:r>
            </a:p>
            <a:p>
              <a:pPr algn="ctr"/>
              <a:r>
                <a:rPr lang="fr-FR" sz="600" b="1" dirty="0"/>
                <a:t>D’IVOIRE</a:t>
              </a:r>
            </a:p>
          </p:txBody>
        </p:sp>
      </p:grpSp>
      <p:grpSp>
        <p:nvGrpSpPr>
          <p:cNvPr id="14351" name="Groupe 14350">
            <a:extLst>
              <a:ext uri="{FF2B5EF4-FFF2-40B4-BE49-F238E27FC236}">
                <a16:creationId xmlns:a16="http://schemas.microsoft.com/office/drawing/2014/main" id="{A7FBDF0C-5E0A-1D47-B273-E86926BAEE60}"/>
              </a:ext>
            </a:extLst>
          </p:cNvPr>
          <p:cNvGrpSpPr/>
          <p:nvPr/>
        </p:nvGrpSpPr>
        <p:grpSpPr>
          <a:xfrm>
            <a:off x="3845425" y="2683353"/>
            <a:ext cx="564691" cy="365114"/>
            <a:chOff x="3351491" y="2891605"/>
            <a:chExt cx="564691" cy="36511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D46655B-CE6B-5C42-8C5C-F50B735A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9CB0EC-449F-3341-9EB4-03660FB405AF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SÉNÉGAL</a:t>
              </a:r>
            </a:p>
          </p:txBody>
        </p:sp>
      </p:grpSp>
      <p:grpSp>
        <p:nvGrpSpPr>
          <p:cNvPr id="14352" name="Groupe 14351">
            <a:extLst>
              <a:ext uri="{FF2B5EF4-FFF2-40B4-BE49-F238E27FC236}">
                <a16:creationId xmlns:a16="http://schemas.microsoft.com/office/drawing/2014/main" id="{AF4AA83D-D108-9543-9154-223908434C34}"/>
              </a:ext>
            </a:extLst>
          </p:cNvPr>
          <p:cNvGrpSpPr/>
          <p:nvPr/>
        </p:nvGrpSpPr>
        <p:grpSpPr>
          <a:xfrm>
            <a:off x="1839386" y="2183386"/>
            <a:ext cx="564691" cy="373563"/>
            <a:chOff x="1420286" y="2265481"/>
            <a:chExt cx="564691" cy="37356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AB49F23-3D7B-2B48-897C-69F1E690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579" y="2265481"/>
              <a:ext cx="198107" cy="251800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9DDFB4F-C062-FD42-937F-5F2FED2640C0}"/>
                </a:ext>
              </a:extLst>
            </p:cNvPr>
            <p:cNvSpPr txBox="1"/>
            <p:nvPr/>
          </p:nvSpPr>
          <p:spPr>
            <a:xfrm>
              <a:off x="1420286" y="2454378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U.S.A</a:t>
              </a:r>
            </a:p>
          </p:txBody>
        </p:sp>
      </p:grpSp>
      <p:grpSp>
        <p:nvGrpSpPr>
          <p:cNvPr id="14356" name="Groupe 14355">
            <a:extLst>
              <a:ext uri="{FF2B5EF4-FFF2-40B4-BE49-F238E27FC236}">
                <a16:creationId xmlns:a16="http://schemas.microsoft.com/office/drawing/2014/main" id="{35AF1ED2-E91D-124A-9BAA-D0A5B85FFC83}"/>
              </a:ext>
            </a:extLst>
          </p:cNvPr>
          <p:cNvGrpSpPr/>
          <p:nvPr/>
        </p:nvGrpSpPr>
        <p:grpSpPr>
          <a:xfrm>
            <a:off x="4559124" y="2106752"/>
            <a:ext cx="564691" cy="394995"/>
            <a:chOff x="4083245" y="2110791"/>
            <a:chExt cx="564691" cy="394995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D3B2508-53CA-924F-A467-45AC29E41C36}"/>
                </a:ext>
              </a:extLst>
            </p:cNvPr>
            <p:cNvSpPr txBox="1"/>
            <p:nvPr/>
          </p:nvSpPr>
          <p:spPr>
            <a:xfrm>
              <a:off x="4083245" y="2321120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>
                  <a:ln w="3175">
                    <a:noFill/>
                  </a:ln>
                  <a:solidFill>
                    <a:schemeClr val="tx1"/>
                  </a:solidFill>
                  <a:effectLst/>
                </a:rPr>
                <a:t>ITALIE</a:t>
              </a:r>
            </a:p>
          </p:txBody>
        </p: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E4C951A0-F33A-AA44-9DBF-C65ED3EFD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536" y="2110791"/>
              <a:ext cx="198107" cy="251800"/>
            </a:xfrm>
            <a:prstGeom prst="rect">
              <a:avLst/>
            </a:prstGeom>
          </p:spPr>
        </p:pic>
      </p:grpSp>
      <p:pic>
        <p:nvPicPr>
          <p:cNvPr id="65" name="Image 13">
            <a:extLst>
              <a:ext uri="{FF2B5EF4-FFF2-40B4-BE49-F238E27FC236}">
                <a16:creationId xmlns:a16="http://schemas.microsoft.com/office/drawing/2014/main" id="{AD93565D-C53C-454C-A5B1-3A064BF4B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9E31C534-F80E-F097-29C7-8B1487D327FB}"/>
              </a:ext>
            </a:extLst>
          </p:cNvPr>
          <p:cNvSpPr txBox="1"/>
          <p:nvPr/>
        </p:nvSpPr>
        <p:spPr>
          <a:xfrm>
            <a:off x="-279616" y="308013"/>
            <a:ext cx="595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GLOBAL BUSINESS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FD9CDF3-C232-0DDF-DE15-BBFAE949EA21}"/>
              </a:ext>
            </a:extLst>
          </p:cNvPr>
          <p:cNvGrpSpPr/>
          <p:nvPr/>
        </p:nvGrpSpPr>
        <p:grpSpPr>
          <a:xfrm>
            <a:off x="3767837" y="2890528"/>
            <a:ext cx="564691" cy="365114"/>
            <a:chOff x="3351491" y="2891605"/>
            <a:chExt cx="564691" cy="36511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8970B45-5939-7E63-2C5E-3E36A13D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8DC309E-AE5B-C7D2-0079-A75CA923C851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BENIN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56D96F9-0D29-36C2-9E7D-3116097940CC}"/>
              </a:ext>
            </a:extLst>
          </p:cNvPr>
          <p:cNvGrpSpPr/>
          <p:nvPr/>
        </p:nvGrpSpPr>
        <p:grpSpPr>
          <a:xfrm>
            <a:off x="4285600" y="3202377"/>
            <a:ext cx="564691" cy="365114"/>
            <a:chOff x="3351491" y="2891605"/>
            <a:chExt cx="564691" cy="36511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AF249D5-3E20-E93A-BB7C-588FA0FF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22A28C2-9E6C-5322-A68A-5944BD41D916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RDC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333" y="-275368"/>
            <a:ext cx="4293046" cy="4293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C02F67-275E-D5A5-3C70-EF11233CDC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630" y="3621683"/>
            <a:ext cx="4594679" cy="11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1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F92E8-615F-A18F-2BC9-CD0C891F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2B156D6-3E0C-D903-49E6-690BF43EA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0D2BAA-1A09-5D2B-6815-AAA2D495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" y="-716812"/>
            <a:ext cx="9186529" cy="63954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F0B269-FBEE-E051-BEB0-1DC1AA03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1"/>
          <a:stretch/>
        </p:blipFill>
        <p:spPr>
          <a:xfrm>
            <a:off x="616688" y="-716812"/>
            <a:ext cx="8527312" cy="63068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77C6DE-75EE-D1BC-0DF6-369874B6FF67}"/>
              </a:ext>
            </a:extLst>
          </p:cNvPr>
          <p:cNvSpPr txBox="1"/>
          <p:nvPr/>
        </p:nvSpPr>
        <p:spPr>
          <a:xfrm>
            <a:off x="1332075" y="3711102"/>
            <a:ext cx="251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istral" panose="03090702030407020403" pitchFamily="66" charset="0"/>
              </a:rPr>
              <a:t>Dr Raoul Ruben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C7A43C-E066-CF5A-A1B0-C756913AAF56}"/>
              </a:ext>
            </a:extLst>
          </p:cNvPr>
          <p:cNvSpPr txBox="1">
            <a:spLocks/>
          </p:cNvSpPr>
          <p:nvPr/>
        </p:nvSpPr>
        <p:spPr>
          <a:xfrm>
            <a:off x="360976" y="4239042"/>
            <a:ext cx="4458852" cy="2367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</a:t>
            </a:r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Neuropolitical Rg" panose="020B0605020201080104" pitchFamily="34" charset="77"/>
                <a:ea typeface="Microsoft YaHei" panose="020B0503020204020204" pitchFamily="34" charset="-122"/>
              </a:rPr>
              <a:t>ACADEMY TWENTY ONE</a:t>
            </a:r>
          </a:p>
        </p:txBody>
      </p:sp>
    </p:spTree>
    <p:extLst>
      <p:ext uri="{BB962C8B-B14F-4D97-AF65-F5344CB8AC3E}">
        <p14:creationId xmlns:p14="http://schemas.microsoft.com/office/powerpoint/2010/main" val="9140625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2805" y="1871903"/>
            <a:ext cx="699838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</a:rPr>
              <a:t>LE SUPPORT SYSTÈME </a:t>
            </a:r>
            <a:r>
              <a:rPr lang="en-US" sz="2400" b="1" dirty="0">
                <a:solidFill>
                  <a:schemeClr val="tx2"/>
                </a:solidFill>
                <a:latin typeface="Arial Black" pitchFamily="34" charset="0"/>
              </a:rPr>
              <a:t>EST UNE ORGANISATION DOTÉE D’UN ENSEMBLE DE PROGRAMMES DONT LE BUT EST D’ACCOMPAGNER SES MEMBRES </a:t>
            </a:r>
            <a:r>
              <a:rPr lang="en-US" sz="2400" b="1" dirty="0" err="1">
                <a:solidFill>
                  <a:schemeClr val="tx2"/>
                </a:solidFill>
                <a:latin typeface="Arial Black" pitchFamily="34" charset="0"/>
              </a:rPr>
              <a:t>À</a:t>
            </a:r>
            <a:r>
              <a:rPr lang="en-US" sz="2400" b="1" dirty="0">
                <a:solidFill>
                  <a:schemeClr val="tx2"/>
                </a:solidFill>
                <a:latin typeface="Arial Black" pitchFamily="34" charset="0"/>
              </a:rPr>
              <a:t> LA RÉALISATION DE LEURS RÊVES.</a:t>
            </a:r>
            <a:endParaRPr lang="en-US" sz="2400" b="1" dirty="0">
              <a:latin typeface="Arial Black" pitchFamily="34" charset="0"/>
            </a:endParaRPr>
          </a:p>
          <a:p>
            <a:pPr algn="ctr"/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356784" y="165314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48ABA6F2-CB6A-1E4F-A50F-CD40633B09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AFD74A00-7204-A649-9AA5-6EE840AC56D1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36711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" decel="50000" autoRev="1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" fill="hold">
                                          <p:stCondLst>
                                            <p:cond delay="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D539D2-B600-4871-F966-6BECBCE5E4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98668" y="1280197"/>
            <a:ext cx="7346655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2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400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67FC583F-30D4-9E45-A7A7-2AEDCCB17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12" name="ZoneTexte 5">
            <a:extLst>
              <a:ext uri="{FF2B5EF4-FFF2-40B4-BE49-F238E27FC236}">
                <a16:creationId xmlns:a16="http://schemas.microsoft.com/office/drawing/2014/main" id="{3A732778-85C6-674F-BAA8-DCD8E5DF8284}"/>
              </a:ext>
            </a:extLst>
          </p:cNvPr>
          <p:cNvSpPr txBox="1"/>
          <p:nvPr/>
        </p:nvSpPr>
        <p:spPr>
          <a:xfrm>
            <a:off x="-91173" y="18667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7B82D-7891-3EFE-A6BD-B353BABCEE08}"/>
              </a:ext>
            </a:extLst>
          </p:cNvPr>
          <p:cNvSpPr txBox="1"/>
          <p:nvPr/>
        </p:nvSpPr>
        <p:spPr>
          <a:xfrm>
            <a:off x="794057" y="2071753"/>
            <a:ext cx="754435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tx2"/>
                </a:solidFill>
                <a:latin typeface="Arial Black" pitchFamily="34" charset="0"/>
              </a:rPr>
              <a:t>EST DONC CE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SUPPORT SYSTÈME </a:t>
            </a:r>
            <a:r>
              <a:rPr lang="en-US" sz="2300" b="1" dirty="0">
                <a:solidFill>
                  <a:schemeClr val="tx2"/>
                </a:solidFill>
                <a:latin typeface="Arial Black" pitchFamily="34" charset="0"/>
              </a:rPr>
              <a:t>QUI VOUS AIDERA </a:t>
            </a:r>
            <a:r>
              <a:rPr lang="en-US" sz="2300" b="1" dirty="0" err="1">
                <a:solidFill>
                  <a:schemeClr val="tx2"/>
                </a:solidFill>
                <a:latin typeface="Arial Black" pitchFamily="34" charset="0"/>
              </a:rPr>
              <a:t>À</a:t>
            </a:r>
            <a:r>
              <a:rPr lang="en-US" sz="2300" b="1" dirty="0">
                <a:solidFill>
                  <a:schemeClr val="tx2"/>
                </a:solidFill>
                <a:latin typeface="Arial Black" pitchFamily="34" charset="0"/>
              </a:rPr>
              <a:t> CONSTRUIRE UN RÉSEAU GLOBAL </a:t>
            </a:r>
            <a:r>
              <a:rPr lang="en-US" sz="2300" b="1" dirty="0" err="1">
                <a:solidFill>
                  <a:schemeClr val="tx2"/>
                </a:solidFill>
                <a:latin typeface="Arial Black" pitchFamily="34" charset="0"/>
              </a:rPr>
              <a:t>À</a:t>
            </a:r>
            <a:r>
              <a:rPr lang="en-US" sz="2300" b="1" dirty="0">
                <a:solidFill>
                  <a:schemeClr val="tx2"/>
                </a:solidFill>
                <a:latin typeface="Arial Black" pitchFamily="34" charset="0"/>
              </a:rPr>
              <a:t> TRAVERS SON SYSTÈME PROFESSIONNEL, DUPLICABLE ET STANDARDISÉ POUR ATTEINDRE LA LIBERTÉ FINANCIÈRE ET DE TEMPS.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8BC6A542-9D18-8B40-8AB1-4B3764E16E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DD5A868B-2838-C441-9A83-5655F63D46C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E05202D-57A4-7C44-833B-B63841B76497}"/>
              </a:ext>
            </a:extLst>
          </p:cNvPr>
          <p:cNvSpPr/>
          <p:nvPr/>
        </p:nvSpPr>
        <p:spPr>
          <a:xfrm>
            <a:off x="-1" y="832527"/>
            <a:ext cx="4879337" cy="4310973"/>
          </a:xfrm>
          <a:prstGeom prst="rect">
            <a:avLst/>
          </a:prstGeom>
          <a:gradFill>
            <a:gsLst>
              <a:gs pos="0">
                <a:srgbClr val="E1C2D2"/>
              </a:gs>
              <a:gs pos="35000">
                <a:srgbClr val="D4BCD2"/>
              </a:gs>
              <a:gs pos="54000">
                <a:srgbClr val="BEB5D4"/>
              </a:gs>
              <a:gs pos="72000">
                <a:srgbClr val="A5ACD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5770714-490D-4A47-A315-6FB8A24AF3FB}"/>
              </a:ext>
            </a:extLst>
          </p:cNvPr>
          <p:cNvSpPr txBox="1"/>
          <p:nvPr/>
        </p:nvSpPr>
        <p:spPr>
          <a:xfrm>
            <a:off x="5383469" y="1227581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THÉRAPEUTIQUE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3EB64434-9820-584E-90B2-233F1C7FA417}"/>
              </a:ext>
            </a:extLst>
          </p:cNvPr>
          <p:cNvSpPr txBox="1"/>
          <p:nvPr/>
        </p:nvSpPr>
        <p:spPr>
          <a:xfrm>
            <a:off x="5409595" y="3134456"/>
            <a:ext cx="300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PERMÉABLE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L’AIR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C65F39D-5123-CB43-A598-588347DB6353}"/>
              </a:ext>
            </a:extLst>
          </p:cNvPr>
          <p:cNvSpPr/>
          <p:nvPr/>
        </p:nvSpPr>
        <p:spPr>
          <a:xfrm rot="14400000" flipH="1" flipV="1">
            <a:off x="5177233" y="131059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77233" y="195976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CC09BBC-04E4-9E42-84B1-7F5AF47B2D63}"/>
              </a:ext>
            </a:extLst>
          </p:cNvPr>
          <p:cNvSpPr/>
          <p:nvPr/>
        </p:nvSpPr>
        <p:spPr>
          <a:xfrm rot="14400000" flipH="1" flipV="1">
            <a:off x="5177234" y="32258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245443A-D2FD-294E-AC55-E72C015BAB3B}"/>
              </a:ext>
            </a:extLst>
          </p:cNvPr>
          <p:cNvSpPr/>
          <p:nvPr/>
        </p:nvSpPr>
        <p:spPr>
          <a:xfrm rot="14400000" flipH="1" flipV="1">
            <a:off x="5159210" y="385889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C51639-2BA5-224F-BABF-708A4691954C}"/>
              </a:ext>
            </a:extLst>
          </p:cNvPr>
          <p:cNvSpPr/>
          <p:nvPr/>
        </p:nvSpPr>
        <p:spPr>
          <a:xfrm rot="14400000" flipH="1" flipV="1">
            <a:off x="5177232" y="45291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91C8AF34-4ECE-B841-9411-A99EFF124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53" y="81465"/>
            <a:ext cx="987612" cy="871422"/>
          </a:xfrm>
          <a:prstGeom prst="rect">
            <a:avLst/>
          </a:prstGeom>
          <a:noFill/>
        </p:spPr>
      </p:pic>
      <p:sp>
        <p:nvSpPr>
          <p:cNvPr id="20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51108" y="25999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5CFABB7-1AF5-C947-BDDA-DB137BDBDE0A}"/>
              </a:ext>
            </a:extLst>
          </p:cNvPr>
          <p:cNvSpPr txBox="1"/>
          <p:nvPr/>
        </p:nvSpPr>
        <p:spPr>
          <a:xfrm>
            <a:off x="5409595" y="1878882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DÉSODORISANT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B3B2EDF-8EB9-924E-A10B-0C3B40809048}"/>
              </a:ext>
            </a:extLst>
          </p:cNvPr>
          <p:cNvSpPr txBox="1"/>
          <p:nvPr/>
        </p:nvSpPr>
        <p:spPr>
          <a:xfrm>
            <a:off x="5383469" y="2521488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ANTI-BACTÉRIEN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436D1B8-1931-2F4E-8F09-1AB96684AB03}"/>
              </a:ext>
            </a:extLst>
          </p:cNvPr>
          <p:cNvSpPr txBox="1"/>
          <p:nvPr/>
        </p:nvSpPr>
        <p:spPr>
          <a:xfrm>
            <a:off x="5409595" y="3768224"/>
            <a:ext cx="306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ABSORBANTE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B79268AA-92F6-5D45-AA17-EBC731868508}"/>
              </a:ext>
            </a:extLst>
          </p:cNvPr>
          <p:cNvSpPr txBox="1"/>
          <p:nvPr/>
        </p:nvSpPr>
        <p:spPr>
          <a:xfrm>
            <a:off x="5444430" y="4453763"/>
            <a:ext cx="239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CONFORTABLE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898EF8F-BCD7-384A-A128-8D7624334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AAC5A78-EBE8-BC4A-BE6C-23F36F4DD339}"/>
              </a:ext>
            </a:extLst>
          </p:cNvPr>
          <p:cNvSpPr txBox="1"/>
          <p:nvPr/>
        </p:nvSpPr>
        <p:spPr>
          <a:xfrm>
            <a:off x="-1" y="194010"/>
            <a:ext cx="56919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NORMES SANITAIRES ET STANDARDS D’UNE SERVIETTE HYGIÉNIQUE </a:t>
            </a:r>
          </a:p>
        </p:txBody>
      </p:sp>
      <p:grpSp>
        <p:nvGrpSpPr>
          <p:cNvPr id="2" name="组合 13">
            <a:extLst>
              <a:ext uri="{FF2B5EF4-FFF2-40B4-BE49-F238E27FC236}">
                <a16:creationId xmlns:a16="http://schemas.microsoft.com/office/drawing/2014/main" id="{4CFD8032-DA56-AFD7-4D89-33CD16DBA7E3}"/>
              </a:ext>
            </a:extLst>
          </p:cNvPr>
          <p:cNvGrpSpPr/>
          <p:nvPr/>
        </p:nvGrpSpPr>
        <p:grpSpPr>
          <a:xfrm>
            <a:off x="725822" y="1619867"/>
            <a:ext cx="3328219" cy="2368276"/>
            <a:chOff x="7117255" y="2565062"/>
            <a:chExt cx="4225008" cy="31125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图片 20">
              <a:extLst>
                <a:ext uri="{FF2B5EF4-FFF2-40B4-BE49-F238E27FC236}">
                  <a16:creationId xmlns:a16="http://schemas.microsoft.com/office/drawing/2014/main" id="{C09DD440-B71D-D03C-6E48-87852697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842" y="4080056"/>
              <a:ext cx="2459421" cy="1597574"/>
            </a:xfrm>
            <a:prstGeom prst="rect">
              <a:avLst/>
            </a:prstGeom>
          </p:spPr>
        </p:pic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0FA5256B-E15F-21FE-4A7F-847D10BAF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7255" y="4080056"/>
              <a:ext cx="2007476" cy="1597574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F6AB05A2-33E0-5831-9936-B74957A71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8934" y="2565062"/>
              <a:ext cx="2083745" cy="1597574"/>
            </a:xfrm>
            <a:prstGeom prst="rect">
              <a:avLst/>
            </a:prstGeom>
          </p:spPr>
        </p:pic>
      </p:grpSp>
      <p:pic>
        <p:nvPicPr>
          <p:cNvPr id="27" name="Image 15">
            <a:extLst>
              <a:ext uri="{FF2B5EF4-FFF2-40B4-BE49-F238E27FC236}">
                <a16:creationId xmlns:a16="http://schemas.microsoft.com/office/drawing/2014/main" id="{F2E87BAD-7A25-2F43-805B-5D79EF826F4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1F63B86A-7201-2F4C-8B43-E724F439A90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171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45" grpId="0" animBg="1"/>
      <p:bldP spid="2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780" y="1721748"/>
            <a:ext cx="8740913" cy="327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fr-FR" b="1" dirty="0"/>
          </a:p>
          <a:p>
            <a:pPr algn="just">
              <a:defRPr/>
            </a:pPr>
            <a:endParaRPr lang="fr-FR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b="1" dirty="0">
                <a:solidFill>
                  <a:schemeClr val="tx2"/>
                </a:solidFill>
              </a:rPr>
              <a:t>DES PROGRAMMES STANDARDS ET DUPLICABLES D’APPRENTISSAGE: </a:t>
            </a:r>
          </a:p>
          <a:p>
            <a:pPr>
              <a:defRPr/>
            </a:pPr>
            <a:r>
              <a:rPr lang="fr-FR" b="1" dirty="0">
                <a:solidFill>
                  <a:srgbClr val="7030A0"/>
                </a:solidFill>
              </a:rPr>
              <a:t>     A21 COMMUNITY, A21 STAR PROGRAM, A21 AMBASSADOR PROGRAM</a:t>
            </a:r>
          </a:p>
          <a:p>
            <a:pPr algn="just">
              <a:defRPr/>
            </a:pPr>
            <a:endParaRPr lang="fr-FR" b="1" i="1" dirty="0"/>
          </a:p>
          <a:p>
            <a:pPr marL="342900" indent="-342900">
              <a:defRPr/>
            </a:pPr>
            <a:r>
              <a:rPr lang="fr-FR" b="1" dirty="0">
                <a:solidFill>
                  <a:schemeClr val="tx2"/>
                </a:solidFill>
              </a:rPr>
              <a:t>2</a:t>
            </a:r>
            <a:r>
              <a:rPr lang="fr-FR" sz="2100" b="1" dirty="0">
                <a:solidFill>
                  <a:schemeClr val="tx2"/>
                </a:solidFill>
              </a:rPr>
              <a:t> . </a:t>
            </a:r>
            <a:r>
              <a:rPr lang="fr-FR" b="1" dirty="0">
                <a:solidFill>
                  <a:schemeClr val="tx2"/>
                </a:solidFill>
              </a:rPr>
              <a:t>DES SÉMINAIRES DE CROISSANCE PERSONNELLE ET DE LEADERSHIP:</a:t>
            </a:r>
          </a:p>
          <a:p>
            <a:pPr marL="342900" indent="-342900">
              <a:defRPr/>
            </a:pPr>
            <a:r>
              <a:rPr lang="fr-FR" b="1" dirty="0">
                <a:solidFill>
                  <a:srgbClr val="00B0F0"/>
                </a:solidFill>
              </a:rPr>
              <a:t>     </a:t>
            </a:r>
            <a:r>
              <a:rPr lang="fr-FR" b="1" dirty="0">
                <a:solidFill>
                  <a:srgbClr val="7030A0"/>
                </a:solidFill>
              </a:rPr>
              <a:t>A21 TRAINING, A21 ORIENTATION, A21 RECOGNITION CEREMONY, AMBASSADOR MEETING, A21 ANNUAL CELEBRATION, BOOTCAMP, LEADER CAMP</a:t>
            </a:r>
          </a:p>
          <a:p>
            <a:pPr marL="342900" indent="-342900" algn="just">
              <a:defRPr/>
            </a:pPr>
            <a:endParaRPr lang="fr-FR" sz="1200" b="1" i="1" dirty="0"/>
          </a:p>
          <a:p>
            <a:pPr marL="342900" indent="-342900" algn="just">
              <a:defRPr/>
            </a:pPr>
            <a:endParaRPr lang="fr-FR" sz="1200" b="1" i="1" dirty="0"/>
          </a:p>
          <a:p>
            <a:pPr algn="just"/>
            <a:endParaRPr lang="en-US" b="1" dirty="0"/>
          </a:p>
        </p:txBody>
      </p:sp>
      <p:pic>
        <p:nvPicPr>
          <p:cNvPr id="10" name="Image 13">
            <a:extLst>
              <a:ext uri="{FF2B5EF4-FFF2-40B4-BE49-F238E27FC236}">
                <a16:creationId xmlns:a16="http://schemas.microsoft.com/office/drawing/2014/main" id="{6E148A1B-910C-CB44-89A2-5B8B29B50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pic>
        <p:nvPicPr>
          <p:cNvPr id="11" name="Image 15">
            <a:extLst>
              <a:ext uri="{FF2B5EF4-FFF2-40B4-BE49-F238E27FC236}">
                <a16:creationId xmlns:a16="http://schemas.microsoft.com/office/drawing/2014/main" id="{3A60EC3E-3087-F14F-B367-3A6ADF6AF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4D354E25-906F-FC4E-BF61-FC8ACC961C6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13" name="ZoneTexte 5">
            <a:extLst>
              <a:ext uri="{FF2B5EF4-FFF2-40B4-BE49-F238E27FC236}">
                <a16:creationId xmlns:a16="http://schemas.microsoft.com/office/drawing/2014/main" id="{D5DDED7F-16DF-734F-8F36-ACA2916699E7}"/>
              </a:ext>
            </a:extLst>
          </p:cNvPr>
          <p:cNvSpPr txBox="1"/>
          <p:nvPr/>
        </p:nvSpPr>
        <p:spPr>
          <a:xfrm>
            <a:off x="0" y="185272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EA80A9-E35D-B29B-CC80-FD78E7061265}"/>
              </a:ext>
            </a:extLst>
          </p:cNvPr>
          <p:cNvSpPr/>
          <p:nvPr/>
        </p:nvSpPr>
        <p:spPr>
          <a:xfrm>
            <a:off x="170695" y="1234774"/>
            <a:ext cx="8443836" cy="843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-7938" algn="ctr">
              <a:defRPr/>
            </a:pPr>
            <a:r>
              <a:rPr lang="fr-FR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marL="7938" indent="-7938" algn="ctr">
              <a:defRPr/>
            </a:pPr>
            <a:r>
              <a:rPr lang="fr-F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À VOTRE DISPOSITION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0923" y="2140186"/>
            <a:ext cx="8432431" cy="1677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3 .</a:t>
            </a:r>
            <a:r>
              <a:rPr lang="fr-FR" b="1" dirty="0">
                <a:solidFill>
                  <a:schemeClr val="tx2"/>
                </a:solidFill>
              </a:rPr>
              <a:t>  </a:t>
            </a:r>
            <a:r>
              <a:rPr lang="fr-FR" sz="2100" b="1" dirty="0">
                <a:solidFill>
                  <a:schemeClr val="tx2"/>
                </a:solidFill>
              </a:rPr>
              <a:t>UN MATÉRIEL DE FORMATION DE HAUT NIVEAU: </a:t>
            </a:r>
            <a:r>
              <a:rPr lang="fr-FR" sz="2100" b="1" dirty="0">
                <a:solidFill>
                  <a:srgbClr val="7030A0"/>
                </a:solidFill>
              </a:rPr>
              <a:t>A21 KIT</a:t>
            </a:r>
          </a:p>
          <a:p>
            <a:pPr marL="342900" indent="-342900">
              <a:defRPr/>
            </a:pPr>
            <a:endParaRPr lang="fr-FR" sz="1400" i="1" dirty="0"/>
          </a:p>
          <a:p>
            <a:pPr marL="342900" indent="-342900">
              <a:defRPr/>
            </a:pPr>
            <a:endParaRPr lang="fr-FR" sz="14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4 . LES GADGETS A21: </a:t>
            </a:r>
            <a:r>
              <a:rPr lang="fr-FR" sz="2100" b="1" dirty="0">
                <a:solidFill>
                  <a:srgbClr val="7030A0"/>
                </a:solidFill>
              </a:rPr>
              <a:t>T-SHIRT, POLOS, CASQUETTES,   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STYLOS…</a:t>
            </a:r>
          </a:p>
          <a:p>
            <a:pPr marL="342900" indent="-342900">
              <a:defRPr/>
            </a:pPr>
            <a:r>
              <a:rPr lang="fr-FR" sz="1200" dirty="0">
                <a:solidFill>
                  <a:srgbClr val="000099"/>
                </a:solidFill>
              </a:rPr>
              <a:t>          </a:t>
            </a:r>
            <a:endParaRPr lang="fr-FR" sz="1600" b="1" i="1" dirty="0">
              <a:solidFill>
                <a:srgbClr val="000099"/>
              </a:solidFill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8940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8015" y="1331678"/>
            <a:ext cx="843243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5 .  UN PUISSANT SUPPORT DE LECTURE: </a:t>
            </a:r>
            <a:r>
              <a:rPr lang="fr-FR" sz="2100" b="1" dirty="0">
                <a:solidFill>
                  <a:srgbClr val="7030A0"/>
                </a:solidFill>
              </a:rPr>
              <a:t>A21 PERSONAL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                     GROWTH PROGRAM </a:t>
            </a:r>
          </a:p>
          <a:p>
            <a:pPr marL="342900" indent="-342900">
              <a:defRPr/>
            </a:pPr>
            <a:r>
              <a:rPr lang="fr-FR" sz="1100" dirty="0"/>
              <a:t>            </a:t>
            </a:r>
            <a:endParaRPr lang="fr-FR" sz="1400" i="1" dirty="0"/>
          </a:p>
          <a:p>
            <a:pPr>
              <a:defRPr/>
            </a:pPr>
            <a:endParaRPr lang="fr-FR" sz="16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6 .  DES SÉMINAIRES STANDARDS: </a:t>
            </a:r>
            <a:r>
              <a:rPr lang="fr-FR" sz="2100" b="1" dirty="0">
                <a:solidFill>
                  <a:srgbClr val="7030A0"/>
                </a:solidFill>
              </a:rPr>
              <a:t>BUSINESS SHOW,             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         WORKSHOP</a:t>
            </a:r>
          </a:p>
          <a:p>
            <a:pPr>
              <a:defRPr/>
            </a:pPr>
            <a:endParaRPr lang="fr-FR" sz="21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fr-FR" sz="2100" b="1" dirty="0">
                <a:solidFill>
                  <a:schemeClr val="tx2"/>
                </a:solidFill>
              </a:rPr>
              <a:t>7. DES SUPPORTS DIGITAUX: </a:t>
            </a:r>
            <a:r>
              <a:rPr lang="fr-FR" sz="2100" b="1" dirty="0">
                <a:solidFill>
                  <a:srgbClr val="7030A0"/>
                </a:solidFill>
              </a:rPr>
              <a:t>A21 MEDIA, A21 TALK SHOW,        </a:t>
            </a:r>
          </a:p>
          <a:p>
            <a:pPr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A21 LIVE, A21 DIGITAL DAY</a:t>
            </a:r>
            <a:r>
              <a:rPr lang="fr-FR" sz="21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8795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0FEB6F-AF5C-FF19-CF73-93A99515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7C453A-EDAE-EC57-A22B-A028F309B6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1" y="262550"/>
            <a:ext cx="7339243" cy="48809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5CAFDB-A317-39FA-A4AF-6C45EDDE7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r="24035"/>
          <a:stretch/>
        </p:blipFill>
        <p:spPr>
          <a:xfrm>
            <a:off x="2301161" y="2868920"/>
            <a:ext cx="1241456" cy="2390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7B755-E2A9-6FA7-24BB-8FB67755E8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208" y="2149842"/>
            <a:ext cx="2010764" cy="20107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003459-5D2D-1659-DDC7-342480B5F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8034" y="2137132"/>
            <a:ext cx="2658269" cy="22994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941242-EBCC-265D-B531-55AA83B41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87" y="1724218"/>
            <a:ext cx="1704220" cy="17042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0B6E0B1-ECD8-9FD0-5058-755ED861B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8553" y="203844"/>
            <a:ext cx="1859132" cy="1859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068E39-F0FC-FA7E-F866-EAC6552C5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383" y="335689"/>
            <a:ext cx="1209405" cy="12094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C63E56-6B8C-9ED0-0768-23E01D3FE3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829" y="59585"/>
            <a:ext cx="602661" cy="9609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D62F4D9-E812-01BE-026F-FBC2A8488E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366" y="57416"/>
            <a:ext cx="2627094" cy="19605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05EF4A-ACB7-586D-B2B9-A2CA6B78F5B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79" y="0"/>
            <a:ext cx="1138016" cy="113801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032750B-8061-9BD4-9238-83D6CB00948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21" y="4567892"/>
            <a:ext cx="2267424" cy="575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AAFEB1-9783-B040-8AC9-E9686DA8C0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" y="3307222"/>
            <a:ext cx="1329391" cy="15131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75B2DE-5A97-72D2-BE37-8521BCB3FD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75" y="3410449"/>
            <a:ext cx="2297387" cy="22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3A259C-3FC7-C02C-A59E-B9E4D9D8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14C0B5-0DE0-C7CB-882D-DE5B4CA8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70" y="1152710"/>
            <a:ext cx="2600440" cy="29442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4D5184-14D0-B86E-6B6A-74148C596C07}"/>
              </a:ext>
            </a:extLst>
          </p:cNvPr>
          <p:cNvSpPr txBox="1"/>
          <p:nvPr/>
        </p:nvSpPr>
        <p:spPr>
          <a:xfrm>
            <a:off x="1443057" y="464025"/>
            <a:ext cx="59265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r>
              <a:rPr lang="fr-FR" sz="32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are one ! </a:t>
            </a:r>
            <a:endParaRPr lang="en-US" sz="3200" b="1" dirty="0">
              <a:ln w="18415" cmpd="sng">
                <a:noFill/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1D183C-2D3D-F64D-15DB-5BC32F22E6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03" y="986588"/>
            <a:ext cx="3501253" cy="35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origami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52D1B1-CE9A-6F58-B4E4-A5969DC45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721" y="3743603"/>
            <a:ext cx="4594679" cy="11664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870F80-1A0C-ADA6-108E-EFFC6B58C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21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24" y="44943"/>
            <a:ext cx="9143999" cy="5143500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89A627-A9C7-E648-B5CD-5C74A58C1F65}"/>
              </a:ext>
            </a:extLst>
          </p:cNvPr>
          <p:cNvSpPr/>
          <p:nvPr/>
        </p:nvSpPr>
        <p:spPr>
          <a:xfrm>
            <a:off x="3729166" y="4184239"/>
            <a:ext cx="548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WWW.ACADEMYTWENTYONE.COM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5F4B3A-D00F-4249-BE38-21786CE17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99" y="397582"/>
            <a:ext cx="4508500" cy="4508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230139-8503-9B4B-9CCB-3B7F3E035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69" y="4121917"/>
            <a:ext cx="480528" cy="480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B98E7A-FBFB-F146-98C6-32E49F11602F}"/>
              </a:ext>
            </a:extLst>
          </p:cNvPr>
          <p:cNvSpPr/>
          <p:nvPr/>
        </p:nvSpPr>
        <p:spPr>
          <a:xfrm>
            <a:off x="3726650" y="1722355"/>
            <a:ext cx="728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A2FD6F-F8E5-F64A-9EFD-6E6C3D5B7E26}"/>
              </a:ext>
            </a:extLst>
          </p:cNvPr>
          <p:cNvSpPr/>
          <p:nvPr/>
        </p:nvSpPr>
        <p:spPr>
          <a:xfrm>
            <a:off x="3721747" y="2338348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564525-A80C-B048-96EB-9BE617CCCD17}"/>
              </a:ext>
            </a:extLst>
          </p:cNvPr>
          <p:cNvSpPr/>
          <p:nvPr/>
        </p:nvSpPr>
        <p:spPr>
          <a:xfrm>
            <a:off x="3716282" y="2973121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8D777FB-387C-3642-89C0-AB4B370AB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76" y="1718666"/>
            <a:ext cx="409985" cy="4099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C816F08-0FB0-E744-B2D6-9DA6EAF84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33" y="2338348"/>
            <a:ext cx="409985" cy="4099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959756-5FDC-D541-B8C2-F9BE018B98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6" y="3570944"/>
            <a:ext cx="409985" cy="4099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462322E-4BB9-E544-9A34-5ACA101A1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91" y="2972075"/>
            <a:ext cx="409984" cy="4099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DD6A6FE-58A2-0842-A725-878AA5B7B4B9}"/>
              </a:ext>
            </a:extLst>
          </p:cNvPr>
          <p:cNvSpPr/>
          <p:nvPr/>
        </p:nvSpPr>
        <p:spPr>
          <a:xfrm>
            <a:off x="3709558" y="3557315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FE2273B-D5A7-AC4A-986F-E692D4A25D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4" y="2255592"/>
            <a:ext cx="1750540" cy="17505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7044" y="308744"/>
            <a:ext cx="3261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SUIVEZ-NOUS SUR: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8">
            <a:extLst>
              <a:ext uri="{FF2B5EF4-FFF2-40B4-BE49-F238E27FC236}">
                <a16:creationId xmlns:a16="http://schemas.microsoft.com/office/drawing/2014/main" id="{DC5178A7-EAC0-4648-93E1-73AFF7CEBE80}"/>
              </a:ext>
            </a:extLst>
          </p:cNvPr>
          <p:cNvGrpSpPr/>
          <p:nvPr/>
        </p:nvGrpSpPr>
        <p:grpSpPr>
          <a:xfrm flipH="1">
            <a:off x="113188" y="204901"/>
            <a:ext cx="4397607" cy="4947308"/>
            <a:chOff x="5505706" y="0"/>
            <a:chExt cx="7392174" cy="6872288"/>
          </a:xfrm>
        </p:grpSpPr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E064E9F4-8610-B243-BEE6-2208E98A06F0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B66736E1-E8D6-E744-A10A-1AECAA8B191A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4166CFE3-6515-0B41-BC94-E281B9F49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8" y="1368647"/>
            <a:ext cx="785897" cy="369673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C4C31F5-EDA6-0644-B6E5-5FF2B2F72768}"/>
              </a:ext>
            </a:extLst>
          </p:cNvPr>
          <p:cNvGrpSpPr/>
          <p:nvPr/>
        </p:nvGrpSpPr>
        <p:grpSpPr>
          <a:xfrm>
            <a:off x="546682" y="2354069"/>
            <a:ext cx="4014760" cy="393954"/>
            <a:chOff x="448379" y="2942144"/>
            <a:chExt cx="4014760" cy="393954"/>
          </a:xfrm>
        </p:grpSpPr>
        <p:cxnSp>
          <p:nvCxnSpPr>
            <p:cNvPr id="22" name="Straight Arrow Connector 38">
              <a:extLst>
                <a:ext uri="{FF2B5EF4-FFF2-40B4-BE49-F238E27FC236}">
                  <a16:creationId xmlns:a16="http://schemas.microsoft.com/office/drawing/2014/main" id="{659AEDAC-7186-A644-B651-476A845372B5}"/>
                </a:ext>
              </a:extLst>
            </p:cNvPr>
            <p:cNvCxnSpPr>
              <a:cxnSpLocks/>
            </p:cNvCxnSpPr>
            <p:nvPr/>
          </p:nvCxnSpPr>
          <p:spPr>
            <a:xfrm>
              <a:off x="448379" y="3146394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BFFD5B2F-FA63-134E-8C19-E61B4B3E9A1A}"/>
                </a:ext>
              </a:extLst>
            </p:cNvPr>
            <p:cNvSpPr txBox="1"/>
            <p:nvPr/>
          </p:nvSpPr>
          <p:spPr>
            <a:xfrm>
              <a:off x="1322392" y="2942144"/>
              <a:ext cx="3140747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IONS NÉGATIFS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7D30E42-8533-B04D-99A8-F47A8E6A0FDC}"/>
              </a:ext>
            </a:extLst>
          </p:cNvPr>
          <p:cNvGrpSpPr/>
          <p:nvPr/>
        </p:nvGrpSpPr>
        <p:grpSpPr>
          <a:xfrm>
            <a:off x="521101" y="3119438"/>
            <a:ext cx="3596369" cy="393954"/>
            <a:chOff x="411965" y="3544015"/>
            <a:chExt cx="3596369" cy="393954"/>
          </a:xfrm>
        </p:grpSpPr>
        <p:cxnSp>
          <p:nvCxnSpPr>
            <p:cNvPr id="23" name="Straight Arrow Connector 39">
              <a:extLst>
                <a:ext uri="{FF2B5EF4-FFF2-40B4-BE49-F238E27FC236}">
                  <a16:creationId xmlns:a16="http://schemas.microsoft.com/office/drawing/2014/main" id="{4B00A87B-58E1-C648-96C4-025334F6DBD4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A8F3476A-59E3-7743-90F4-A2522BD834F3}"/>
                </a:ext>
              </a:extLst>
            </p:cNvPr>
            <p:cNvSpPr txBox="1"/>
            <p:nvPr/>
          </p:nvSpPr>
          <p:spPr>
            <a:xfrm>
              <a:off x="1311559" y="3544015"/>
              <a:ext cx="2696775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BIOMAGNÉTISME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4B4678-30DC-1B4D-9C3A-48D33F8BA1C3}"/>
              </a:ext>
            </a:extLst>
          </p:cNvPr>
          <p:cNvGrpSpPr/>
          <p:nvPr/>
        </p:nvGrpSpPr>
        <p:grpSpPr>
          <a:xfrm>
            <a:off x="521101" y="1680530"/>
            <a:ext cx="3474109" cy="393954"/>
            <a:chOff x="440884" y="2322211"/>
            <a:chExt cx="3474109" cy="393954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494EB265-31B5-954E-93F4-E3D9DE32332B}"/>
                </a:ext>
              </a:extLst>
            </p:cNvPr>
            <p:cNvSpPr txBox="1"/>
            <p:nvPr/>
          </p:nvSpPr>
          <p:spPr>
            <a:xfrm>
              <a:off x="1315537" y="2322211"/>
              <a:ext cx="2599456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 SILVER</a:t>
              </a:r>
            </a:p>
          </p:txBody>
        </p:sp>
        <p:cxnSp>
          <p:nvCxnSpPr>
            <p:cNvPr id="20" name="Straight Arrow Connector 36">
              <a:extLst>
                <a:ext uri="{FF2B5EF4-FFF2-40B4-BE49-F238E27FC236}">
                  <a16:creationId xmlns:a16="http://schemas.microsoft.com/office/drawing/2014/main" id="{4449CE1D-814D-6845-A0F0-51D0D7623B53}"/>
                </a:ext>
              </a:extLst>
            </p:cNvPr>
            <p:cNvCxnSpPr>
              <a:cxnSpLocks/>
            </p:cNvCxnSpPr>
            <p:nvPr/>
          </p:nvCxnSpPr>
          <p:spPr>
            <a:xfrm>
              <a:off x="440884" y="2530912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4742867" y="1229016"/>
            <a:ext cx="463922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RENFORCE LE SYSTÈME IMMUNITAIRE</a:t>
            </a:r>
          </a:p>
          <a:p>
            <a:pPr>
              <a:spcAft>
                <a:spcPts val="0"/>
              </a:spcAft>
            </a:pPr>
            <a:endParaRPr lang="fr-FR" sz="12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ÉLIMINE LES BACTÉRIES</a:t>
            </a: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RÉDUIT LE STRESS &amp; ÉRADIQUE LA FATIGUE</a:t>
            </a:r>
          </a:p>
          <a:p>
            <a:pPr>
              <a:spcAft>
                <a:spcPts val="0"/>
              </a:spcAft>
            </a:pPr>
            <a:endParaRPr lang="fr-FR" sz="12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ÉQUILIBRE LA BALANCE HORMONALE</a:t>
            </a:r>
          </a:p>
          <a:p>
            <a:pPr>
              <a:spcAft>
                <a:spcPts val="0"/>
              </a:spcAft>
            </a:pPr>
            <a:endParaRPr lang="fr-FR" sz="12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ÉRADIQUE LES ODEURS</a:t>
            </a: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 LE MÉTABOLISME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37020B9-AAC4-8949-A467-730C36EB2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526EF18B-2504-1940-AB6D-9823713B9E3C}"/>
              </a:ext>
            </a:extLst>
          </p:cNvPr>
          <p:cNvSpPr txBox="1"/>
          <p:nvPr/>
        </p:nvSpPr>
        <p:spPr>
          <a:xfrm>
            <a:off x="-207336" y="246933"/>
            <a:ext cx="56919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DE LA BANDE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D’IONS NÉGATIFS</a:t>
            </a:r>
          </a:p>
        </p:txBody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12C8F241-29EE-D54B-901D-70AC3597768A}"/>
              </a:ext>
            </a:extLst>
          </p:cNvPr>
          <p:cNvSpPr/>
          <p:nvPr/>
        </p:nvSpPr>
        <p:spPr>
          <a:xfrm rot="14400000" flipH="1" flipV="1">
            <a:off x="4510504" y="129404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6" name="Freeform 42">
            <a:extLst>
              <a:ext uri="{FF2B5EF4-FFF2-40B4-BE49-F238E27FC236}">
                <a16:creationId xmlns:a16="http://schemas.microsoft.com/office/drawing/2014/main" id="{92F75325-D603-E24E-9AE2-771BB1660926}"/>
              </a:ext>
            </a:extLst>
          </p:cNvPr>
          <p:cNvSpPr/>
          <p:nvPr/>
        </p:nvSpPr>
        <p:spPr>
          <a:xfrm rot="14400000" flipH="1" flipV="1">
            <a:off x="4525776" y="245107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7" name="Freeform 43">
            <a:extLst>
              <a:ext uri="{FF2B5EF4-FFF2-40B4-BE49-F238E27FC236}">
                <a16:creationId xmlns:a16="http://schemas.microsoft.com/office/drawing/2014/main" id="{E08EF21E-E0DE-6F40-948B-25BF96B5D7F0}"/>
              </a:ext>
            </a:extLst>
          </p:cNvPr>
          <p:cNvSpPr/>
          <p:nvPr/>
        </p:nvSpPr>
        <p:spPr>
          <a:xfrm rot="14400000" flipH="1" flipV="1">
            <a:off x="4510505" y="328215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02327C04-C6B5-CC4F-B192-1B0859CAD545}"/>
              </a:ext>
            </a:extLst>
          </p:cNvPr>
          <p:cNvSpPr/>
          <p:nvPr/>
        </p:nvSpPr>
        <p:spPr>
          <a:xfrm rot="14400000" flipH="1" flipV="1">
            <a:off x="4517419" y="186069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3EEEEB10-2C26-9447-B7FE-F5CBAB407226}"/>
              </a:ext>
            </a:extLst>
          </p:cNvPr>
          <p:cNvSpPr/>
          <p:nvPr/>
        </p:nvSpPr>
        <p:spPr>
          <a:xfrm rot="14400000" flipH="1" flipV="1">
            <a:off x="4514372" y="445834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ABB9458A-384D-7F48-9FC0-97AA6C375D82}"/>
              </a:ext>
            </a:extLst>
          </p:cNvPr>
          <p:cNvSpPr/>
          <p:nvPr/>
        </p:nvSpPr>
        <p:spPr>
          <a:xfrm rot="14400000" flipH="1" flipV="1">
            <a:off x="4509273" y="387711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5D2392-8D74-D492-2D32-12878C240887}"/>
              </a:ext>
            </a:extLst>
          </p:cNvPr>
          <p:cNvGrpSpPr/>
          <p:nvPr/>
        </p:nvGrpSpPr>
        <p:grpSpPr>
          <a:xfrm>
            <a:off x="497798" y="3983048"/>
            <a:ext cx="3597907" cy="714042"/>
            <a:chOff x="411965" y="3541766"/>
            <a:chExt cx="3597907" cy="714042"/>
          </a:xfrm>
        </p:grpSpPr>
        <p:cxnSp>
          <p:nvCxnSpPr>
            <p:cNvPr id="6" name="Straight Arrow Connector 39">
              <a:extLst>
                <a:ext uri="{FF2B5EF4-FFF2-40B4-BE49-F238E27FC236}">
                  <a16:creationId xmlns:a16="http://schemas.microsoft.com/office/drawing/2014/main" id="{D59A139E-5E85-9055-8BB6-037B1A74EB68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075EB72-C71A-5469-5577-C925A4CDC867}"/>
                </a:ext>
              </a:extLst>
            </p:cNvPr>
            <p:cNvSpPr txBox="1"/>
            <p:nvPr/>
          </p:nvSpPr>
          <p:spPr>
            <a:xfrm>
              <a:off x="1313097" y="3541766"/>
              <a:ext cx="2696775" cy="71404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INFRA </a:t>
              </a: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ROUGE</a:t>
              </a:r>
              <a:endParaRPr lang="en-US" sz="1600" b="1" dirty="0">
                <a:solidFill>
                  <a:srgbClr val="7030A0"/>
                </a:solidFill>
                <a:latin typeface="Avenir Next" panose="020B0503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LOINTAIN</a:t>
              </a:r>
            </a:p>
          </p:txBody>
        </p:sp>
      </p:grpSp>
      <p:pic>
        <p:nvPicPr>
          <p:cNvPr id="8" name="Picture 16">
            <a:extLst>
              <a:ext uri="{FF2B5EF4-FFF2-40B4-BE49-F238E27FC236}">
                <a16:creationId xmlns:a16="http://schemas.microsoft.com/office/drawing/2014/main" id="{D3C87BF7-8A60-551E-A3A7-E0923D518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43" y="1115972"/>
            <a:ext cx="1092714" cy="964158"/>
          </a:xfrm>
          <a:prstGeom prst="rect">
            <a:avLst/>
          </a:prstGeom>
          <a:noFill/>
        </p:spPr>
      </p:pic>
      <p:pic>
        <p:nvPicPr>
          <p:cNvPr id="28" name="Image 15">
            <a:extLst>
              <a:ext uri="{FF2B5EF4-FFF2-40B4-BE49-F238E27FC236}">
                <a16:creationId xmlns:a16="http://schemas.microsoft.com/office/drawing/2014/main" id="{9E5D532F-8FA5-9B40-9C69-42C0A3805F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1" name="ZoneTexte 16">
            <a:extLst>
              <a:ext uri="{FF2B5EF4-FFF2-40B4-BE49-F238E27FC236}">
                <a16:creationId xmlns:a16="http://schemas.microsoft.com/office/drawing/2014/main" id="{A82D336E-2DFC-034C-BA42-6E096D9FDF1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ownloads\mongrc3a9-chauffc3a9-par-lincinc3a9rat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530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792C45-7415-6A42-997B-EC22DF6AC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1107C5F-BC4E-414B-9554-663FBC71141B}"/>
              </a:ext>
            </a:extLst>
          </p:cNvPr>
          <p:cNvSpPr txBox="1"/>
          <p:nvPr/>
        </p:nvSpPr>
        <p:spPr>
          <a:xfrm>
            <a:off x="186384" y="200796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COLLECTE DES PAPIERS </a:t>
            </a:r>
            <a:r>
              <a:rPr lang="en-US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À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RECYCLER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6CA72783-5C54-5344-AAC5-7040CC5E1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6" name="ZoneTexte 16">
            <a:extLst>
              <a:ext uri="{FF2B5EF4-FFF2-40B4-BE49-F238E27FC236}">
                <a16:creationId xmlns:a16="http://schemas.microsoft.com/office/drawing/2014/main" id="{76381B6B-C390-EB46-A986-BDAE1612B3D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CF8181-D404-7448-8247-5A701AAA9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4"/>
            <a:ext cx="9144000" cy="51377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EC7923-B323-D54A-8ACD-0D47464EE6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04C5D45-B09D-1040-9782-AE9633B72EFD}"/>
              </a:ext>
            </a:extLst>
          </p:cNvPr>
          <p:cNvSpPr txBox="1"/>
          <p:nvPr/>
        </p:nvSpPr>
        <p:spPr>
          <a:xfrm>
            <a:off x="186384" y="200796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STOCKAGE DES PAPIERS RECYCLÉS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5CCB48B1-19CB-AB4E-A10C-52E6FCE96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3F4AF40D-F7BA-614D-B6AF-6E7A83BE564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ownloads\57ff893328644_0.jpg">
            <a:extLst>
              <a:ext uri="{FF2B5EF4-FFF2-40B4-BE49-F238E27FC236}">
                <a16:creationId xmlns:a16="http://schemas.microsoft.com/office/drawing/2014/main" id="{0665D8BF-65FD-C7E4-1C77-1916AE9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9401"/>
            <a:ext cx="9144000" cy="445473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9EB3F-7A6A-744F-B886-C50AE587F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73BF5EA-4548-2B4A-9F55-4E38D02FAA1F}"/>
              </a:ext>
            </a:extLst>
          </p:cNvPr>
          <p:cNvSpPr txBox="1"/>
          <p:nvPr/>
        </p:nvSpPr>
        <p:spPr>
          <a:xfrm>
            <a:off x="101323" y="248642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6 ÉTAPES DE BLANCHIMENT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44CA1F19-5CCA-754C-8AD4-ECD079A926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ED37B733-160B-4D49-B158-7E317469F11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838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>
            <a:extLst>
              <a:ext uri="{FF2B5EF4-FFF2-40B4-BE49-F238E27FC236}">
                <a16:creationId xmlns:a16="http://schemas.microsoft.com/office/drawing/2014/main" id="{06F7D46E-E064-FCD0-41A2-0D427B34993E}"/>
              </a:ext>
            </a:extLst>
          </p:cNvPr>
          <p:cNvGrpSpPr/>
          <p:nvPr/>
        </p:nvGrpSpPr>
        <p:grpSpPr>
          <a:xfrm flipH="1">
            <a:off x="145513" y="167089"/>
            <a:ext cx="5554531" cy="4919942"/>
            <a:chOff x="5505706" y="0"/>
            <a:chExt cx="7392174" cy="6872288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371948F9-BF25-FB4C-1D5F-1048EE627CB4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781E5B33-25D2-E31A-0680-9A1E32FC2E62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E2E1B378-F878-D814-6141-6EC7B0F5B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67" y="1386114"/>
            <a:ext cx="3565439" cy="1051520"/>
          </a:xfrm>
          <a:prstGeom prst="rect">
            <a:avLst/>
          </a:prstGeom>
        </p:spPr>
      </p:pic>
      <p:sp>
        <p:nvSpPr>
          <p:cNvPr id="22" name="文本框 1038">
            <a:extLst>
              <a:ext uri="{FF2B5EF4-FFF2-40B4-BE49-F238E27FC236}">
                <a16:creationId xmlns:a16="http://schemas.microsoft.com/office/drawing/2014/main" id="{4E1E40B3-028F-BFE2-2340-09F7248D471A}"/>
              </a:ext>
            </a:extLst>
          </p:cNvPr>
          <p:cNvSpPr txBox="1"/>
          <p:nvPr/>
        </p:nvSpPr>
        <p:spPr>
          <a:xfrm>
            <a:off x="986222" y="1515831"/>
            <a:ext cx="1825668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SOUPLE</a:t>
            </a:r>
            <a:endParaRPr lang="en-US" altLang="zh-CN" i="1" dirty="0">
              <a:solidFill>
                <a:srgbClr val="0B3F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1038">
            <a:extLst>
              <a:ext uri="{FF2B5EF4-FFF2-40B4-BE49-F238E27FC236}">
                <a16:creationId xmlns:a16="http://schemas.microsoft.com/office/drawing/2014/main" id="{13595B50-D20C-F838-89B7-394E08425757}"/>
              </a:ext>
            </a:extLst>
          </p:cNvPr>
          <p:cNvSpPr txBox="1"/>
          <p:nvPr/>
        </p:nvSpPr>
        <p:spPr>
          <a:xfrm>
            <a:off x="1011071" y="2041648"/>
            <a:ext cx="1537025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FINE</a:t>
            </a:r>
            <a:endParaRPr lang="en-US" altLang="zh-CN" i="1" dirty="0">
              <a:solidFill>
                <a:srgbClr val="0B3F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DA28AF8C-5B4F-188A-90F5-6F2566E0CF86}"/>
              </a:ext>
            </a:extLst>
          </p:cNvPr>
          <p:cNvGrpSpPr/>
          <p:nvPr/>
        </p:nvGrpSpPr>
        <p:grpSpPr>
          <a:xfrm>
            <a:off x="280168" y="3490897"/>
            <a:ext cx="3565438" cy="1652603"/>
            <a:chOff x="6242376" y="3657601"/>
            <a:chExt cx="4331744" cy="2860217"/>
          </a:xfrm>
        </p:grpSpPr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6E563113-FA36-B7BE-3203-8E1EA0F4D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6242376" y="3657601"/>
              <a:ext cx="4331744" cy="2860217"/>
            </a:xfrm>
            <a:prstGeom prst="rect">
              <a:avLst/>
            </a:prstGeom>
          </p:spPr>
        </p:pic>
        <p:sp>
          <p:nvSpPr>
            <p:cNvPr id="17" name="文本框 1038">
              <a:extLst>
                <a:ext uri="{FF2B5EF4-FFF2-40B4-BE49-F238E27FC236}">
                  <a16:creationId xmlns:a16="http://schemas.microsoft.com/office/drawing/2014/main" id="{C536185A-C822-CEAD-F1FB-4DEBA8CE062B}"/>
                </a:ext>
              </a:extLst>
            </p:cNvPr>
            <p:cNvSpPr txBox="1"/>
            <p:nvPr/>
          </p:nvSpPr>
          <p:spPr>
            <a:xfrm>
              <a:off x="7130369" y="3871985"/>
              <a:ext cx="250428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HYGIÉNIQUE</a:t>
              </a:r>
            </a:p>
          </p:txBody>
        </p:sp>
        <p:sp>
          <p:nvSpPr>
            <p:cNvPr id="18" name="文本框 1038">
              <a:extLst>
                <a:ext uri="{FF2B5EF4-FFF2-40B4-BE49-F238E27FC236}">
                  <a16:creationId xmlns:a16="http://schemas.microsoft.com/office/drawing/2014/main" id="{757C7DD1-F1CF-408A-308A-4F669AC61348}"/>
                </a:ext>
              </a:extLst>
            </p:cNvPr>
            <p:cNvSpPr txBox="1"/>
            <p:nvPr/>
          </p:nvSpPr>
          <p:spPr>
            <a:xfrm rot="21564342">
              <a:off x="7126005" y="4759759"/>
              <a:ext cx="270419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SAINE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038">
              <a:extLst>
                <a:ext uri="{FF2B5EF4-FFF2-40B4-BE49-F238E27FC236}">
                  <a16:creationId xmlns:a16="http://schemas.microsoft.com/office/drawing/2014/main" id="{E7328B08-4E25-A3D3-0E13-4A3DD2BD0A3B}"/>
                </a:ext>
              </a:extLst>
            </p:cNvPr>
            <p:cNvSpPr txBox="1"/>
            <p:nvPr/>
          </p:nvSpPr>
          <p:spPr>
            <a:xfrm rot="21564342">
              <a:off x="7117809" y="5672503"/>
              <a:ext cx="2706138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STYLÉE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C465DAA3-DD1D-CF8F-EB95-65F733F85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"/>
          <a:stretch/>
        </p:blipFill>
        <p:spPr>
          <a:xfrm>
            <a:off x="280168" y="2445429"/>
            <a:ext cx="3565438" cy="1059190"/>
          </a:xfrm>
          <a:prstGeom prst="rect">
            <a:avLst/>
          </a:prstGeom>
        </p:spPr>
      </p:pic>
      <p:sp>
        <p:nvSpPr>
          <p:cNvPr id="14" name="文本框 1038">
            <a:extLst>
              <a:ext uri="{FF2B5EF4-FFF2-40B4-BE49-F238E27FC236}">
                <a16:creationId xmlns:a16="http://schemas.microsoft.com/office/drawing/2014/main" id="{518584A4-ACF6-195E-AD1C-710CEA37943D}"/>
              </a:ext>
            </a:extLst>
          </p:cNvPr>
          <p:cNvSpPr txBox="1"/>
          <p:nvPr/>
        </p:nvSpPr>
        <p:spPr>
          <a:xfrm>
            <a:off x="1011071" y="3107625"/>
            <a:ext cx="2688399" cy="2951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VENTILATION OPTIMALE</a:t>
            </a:r>
          </a:p>
        </p:txBody>
      </p:sp>
      <p:sp>
        <p:nvSpPr>
          <p:cNvPr id="15" name="文本框 1038">
            <a:extLst>
              <a:ext uri="{FF2B5EF4-FFF2-40B4-BE49-F238E27FC236}">
                <a16:creationId xmlns:a16="http://schemas.microsoft.com/office/drawing/2014/main" id="{6BD6FBBE-8AFB-6756-3503-4F2393CC0A8A}"/>
              </a:ext>
            </a:extLst>
          </p:cNvPr>
          <p:cNvSpPr txBox="1"/>
          <p:nvPr/>
        </p:nvSpPr>
        <p:spPr>
          <a:xfrm rot="21564342">
            <a:off x="982340" y="2568691"/>
            <a:ext cx="2734041" cy="257965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SUPER ABSORBANTE</a:t>
            </a:r>
          </a:p>
        </p:txBody>
      </p:sp>
      <p:sp>
        <p:nvSpPr>
          <p:cNvPr id="25" name="文本占位符 4">
            <a:extLst>
              <a:ext uri="{FF2B5EF4-FFF2-40B4-BE49-F238E27FC236}">
                <a16:creationId xmlns:a16="http://schemas.microsoft.com/office/drawing/2014/main" id="{C19A09AE-CA33-D556-4A38-1EDC4C93767C}"/>
              </a:ext>
            </a:extLst>
          </p:cNvPr>
          <p:cNvSpPr txBox="1">
            <a:spLocks/>
          </p:cNvSpPr>
          <p:nvPr/>
        </p:nvSpPr>
        <p:spPr>
          <a:xfrm>
            <a:off x="4831523" y="2437634"/>
            <a:ext cx="5005664" cy="93974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TECHNOLOGIE </a:t>
            </a:r>
          </a:p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SMARTCORE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76344A5-7597-344E-AF65-E5AED6CD6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BE7B75C6-5F5B-2545-8C19-B5E902FBF107}"/>
              </a:ext>
            </a:extLst>
          </p:cNvPr>
          <p:cNvSpPr txBox="1"/>
          <p:nvPr/>
        </p:nvSpPr>
        <p:spPr>
          <a:xfrm>
            <a:off x="360228" y="208629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7 PROPRIÉTÉS D’ANGEL MOON</a:t>
            </a:r>
          </a:p>
        </p:txBody>
      </p:sp>
      <p:pic>
        <p:nvPicPr>
          <p:cNvPr id="21" name="Image 15">
            <a:extLst>
              <a:ext uri="{FF2B5EF4-FFF2-40B4-BE49-F238E27FC236}">
                <a16:creationId xmlns:a16="http://schemas.microsoft.com/office/drawing/2014/main" id="{F9868568-61E6-A94E-9E7F-46C073CB2A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31CB77B0-7026-DD41-B9A0-30D10454B34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867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C12540B-B113-65A3-11B6-950813D1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7" name="图片 73">
            <a:extLst>
              <a:ext uri="{FF2B5EF4-FFF2-40B4-BE49-F238E27FC236}">
                <a16:creationId xmlns:a16="http://schemas.microsoft.com/office/drawing/2014/main" id="{1EC0B878-9B9A-859F-5579-8E5993251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396" y="2033397"/>
            <a:ext cx="1859503" cy="1859503"/>
          </a:xfrm>
          <a:prstGeom prst="rect">
            <a:avLst/>
          </a:prstGeom>
        </p:spPr>
      </p:pic>
      <p:pic>
        <p:nvPicPr>
          <p:cNvPr id="8" name="图片 74">
            <a:extLst>
              <a:ext uri="{FF2B5EF4-FFF2-40B4-BE49-F238E27FC236}">
                <a16:creationId xmlns:a16="http://schemas.microsoft.com/office/drawing/2014/main" id="{E646BA0F-9DDF-9321-9A15-4E713E60B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9" y="2047315"/>
            <a:ext cx="1823626" cy="1805817"/>
          </a:xfrm>
          <a:prstGeom prst="rect">
            <a:avLst/>
          </a:prstGeom>
        </p:spPr>
      </p:pic>
      <p:pic>
        <p:nvPicPr>
          <p:cNvPr id="9" name="Picture 11" descr="Logo&#10;&#10;Description automatically generated">
            <a:extLst>
              <a:ext uri="{FF2B5EF4-FFF2-40B4-BE49-F238E27FC236}">
                <a16:creationId xmlns:a16="http://schemas.microsoft.com/office/drawing/2014/main" id="{D249177E-195B-6F13-CD6C-4B9610F08D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837" y="1394571"/>
            <a:ext cx="2954374" cy="29543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459CB9-48EB-0449-BE73-7A65CAFE0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4B1E6BF6-83B9-EF4A-B53B-7CD0887E1B6B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FAE081-F0E9-6848-9B2C-8E019C7C5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19" y="40051"/>
            <a:ext cx="1797005" cy="893646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B95C1BB5-97F2-8149-8943-759BDF3A7D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1203EE72-CD22-6D4C-89DE-3AAA6C6592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145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03227E81-67AC-1344-917E-5DB2F75C8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983" y="886078"/>
            <a:ext cx="6148091" cy="43307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C1D0C1-D921-8B4C-B642-2F3122344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22" y="0"/>
            <a:ext cx="4085163" cy="5876638"/>
          </a:xfrm>
          <a:prstGeom prst="rect">
            <a:avLst/>
          </a:prstGeom>
        </p:spPr>
      </p:pic>
      <p:sp>
        <p:nvSpPr>
          <p:cNvPr id="15" name="矩形 46">
            <a:extLst>
              <a:ext uri="{FF2B5EF4-FFF2-40B4-BE49-F238E27FC236}">
                <a16:creationId xmlns:a16="http://schemas.microsoft.com/office/drawing/2014/main" id="{5EC45512-2CD5-48FC-9D68-A1CC6DD57ABD}"/>
              </a:ext>
            </a:extLst>
          </p:cNvPr>
          <p:cNvSpPr/>
          <p:nvPr/>
        </p:nvSpPr>
        <p:spPr>
          <a:xfrm>
            <a:off x="1144095" y="3826143"/>
            <a:ext cx="4924791" cy="3353454"/>
          </a:xfrm>
          <a:prstGeom prst="rect">
            <a:avLst/>
          </a:prstGeom>
          <a:blipFill dpi="0" rotWithShape="1">
            <a:blip r:embed="rId5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CFBC84-7814-854B-BE6A-EB7BCF97A8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261" y="127316"/>
            <a:ext cx="1525771" cy="7587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61C045-5DBF-8248-A831-A83CF4F68D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58" y="20388"/>
            <a:ext cx="1666199" cy="828596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14560CCA-9CBB-4C15-AAB6-84735F91E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62F6E"/>
              </a:clrFrom>
              <a:clrTo>
                <a:srgbClr val="062F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6" y="3352800"/>
            <a:ext cx="4085163" cy="715436"/>
          </a:xfrm>
          <a:prstGeom prst="rect">
            <a:avLst/>
          </a:prstGeom>
        </p:spPr>
      </p:pic>
      <p:sp>
        <p:nvSpPr>
          <p:cNvPr id="40" name="TextBox 7">
            <a:extLst>
              <a:ext uri="{FF2B5EF4-FFF2-40B4-BE49-F238E27FC236}">
                <a16:creationId xmlns:a16="http://schemas.microsoft.com/office/drawing/2014/main" id="{F9B1A910-CB21-134D-8AA7-96A6E13E33EC}"/>
              </a:ext>
            </a:extLst>
          </p:cNvPr>
          <p:cNvSpPr txBox="1"/>
          <p:nvPr/>
        </p:nvSpPr>
        <p:spPr>
          <a:xfrm>
            <a:off x="4493547" y="1176213"/>
            <a:ext cx="449625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SANTÉ SEXUELLE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BIEN-ÊTRE</a:t>
            </a:r>
          </a:p>
        </p:txBody>
      </p:sp>
    </p:spTree>
    <p:extLst>
      <p:ext uri="{BB962C8B-B14F-4D97-AF65-F5344CB8AC3E}">
        <p14:creationId xmlns:p14="http://schemas.microsoft.com/office/powerpoint/2010/main" val="19642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堅果, 水果, 蔬菜 的圖片&#10;&#10;自動產生的描述">
            <a:extLst>
              <a:ext uri="{FF2B5EF4-FFF2-40B4-BE49-F238E27FC236}">
                <a16:creationId xmlns:a16="http://schemas.microsoft.com/office/drawing/2014/main" id="{FB4BF6D6-6563-EB45-A80C-A549D17F3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7" y="3132598"/>
            <a:ext cx="1833990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一張含有 水果, 蔬菜 的圖片&#10;&#10;自動產生的描述">
            <a:extLst>
              <a:ext uri="{FF2B5EF4-FFF2-40B4-BE49-F238E27FC236}">
                <a16:creationId xmlns:a16="http://schemas.microsoft.com/office/drawing/2014/main" id="{4B117D8A-6B0D-844A-999C-18605AD59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529" y="3132596"/>
            <a:ext cx="1835259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 descr="一張含有 節肢動物, 無脊椎動物 的圖片&#10;&#10;自動產生的描述">
            <a:extLst>
              <a:ext uri="{FF2B5EF4-FFF2-40B4-BE49-F238E27FC236}">
                <a16:creationId xmlns:a16="http://schemas.microsoft.com/office/drawing/2014/main" id="{6C911369-B859-F54A-B47A-22AA917BAF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95" y="1050804"/>
            <a:ext cx="1835612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Box 36">
            <a:extLst>
              <a:ext uri="{FF2B5EF4-FFF2-40B4-BE49-F238E27FC236}">
                <a16:creationId xmlns:a16="http://schemas.microsoft.com/office/drawing/2014/main" id="{554CB84F-A29E-164B-A61F-8D5374246E1F}"/>
              </a:ext>
            </a:extLst>
          </p:cNvPr>
          <p:cNvSpPr txBox="1"/>
          <p:nvPr/>
        </p:nvSpPr>
        <p:spPr>
          <a:xfrm>
            <a:off x="38785" y="2244691"/>
            <a:ext cx="2498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 CORDYCEPS</a:t>
            </a:r>
          </a:p>
          <a:p>
            <a:pPr algn="ctr"/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Augmente</a:t>
            </a:r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l'énergie</a:t>
            </a:r>
            <a:endParaRPr lang="en-US" sz="1200" b="1" i="1" dirty="0">
              <a:solidFill>
                <a:schemeClr val="tx2"/>
              </a:solidFill>
              <a:latin typeface="Avenir Next" panose="020B0503020202020204" pitchFamily="34" charset="0"/>
            </a:endParaRPr>
          </a:p>
        </p:txBody>
      </p:sp>
      <p:sp>
        <p:nvSpPr>
          <p:cNvPr id="112" name="TextBox 37">
            <a:extLst>
              <a:ext uri="{FF2B5EF4-FFF2-40B4-BE49-F238E27FC236}">
                <a16:creationId xmlns:a16="http://schemas.microsoft.com/office/drawing/2014/main" id="{F61D1D1C-68C4-AA4B-B945-90A515670AC2}"/>
              </a:ext>
            </a:extLst>
          </p:cNvPr>
          <p:cNvSpPr txBox="1"/>
          <p:nvPr/>
        </p:nvSpPr>
        <p:spPr>
          <a:xfrm>
            <a:off x="2342449" y="2268115"/>
            <a:ext cx="2967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LES BAIES DE GOJI</a:t>
            </a:r>
          </a:p>
          <a:p>
            <a:pPr algn="ctr"/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Augmentent la testostérone</a:t>
            </a:r>
          </a:p>
        </p:txBody>
      </p:sp>
      <p:sp>
        <p:nvSpPr>
          <p:cNvPr id="113" name="TextBox 40">
            <a:extLst>
              <a:ext uri="{FF2B5EF4-FFF2-40B4-BE49-F238E27FC236}">
                <a16:creationId xmlns:a16="http://schemas.microsoft.com/office/drawing/2014/main" id="{0C8610A1-D493-704C-95F6-0F46A6426D91}"/>
              </a:ext>
            </a:extLst>
          </p:cNvPr>
          <p:cNvSpPr txBox="1"/>
          <p:nvPr/>
        </p:nvSpPr>
        <p:spPr>
          <a:xfrm>
            <a:off x="138615" y="4351736"/>
            <a:ext cx="24865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 GANODERMA</a:t>
            </a:r>
          </a:p>
          <a:p>
            <a:pPr algn="ctr"/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Renforce</a:t>
            </a:r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l'immunité</a:t>
            </a:r>
            <a:endParaRPr lang="en-US" sz="1200" b="1" i="1" dirty="0">
              <a:solidFill>
                <a:schemeClr val="tx2"/>
              </a:solidFill>
              <a:latin typeface="Avenir Next" panose="020B0503020202020204" pitchFamily="34" charset="0"/>
            </a:endParaRPr>
          </a:p>
        </p:txBody>
      </p:sp>
      <p:sp>
        <p:nvSpPr>
          <p:cNvPr id="114" name="TextBox 41">
            <a:extLst>
              <a:ext uri="{FF2B5EF4-FFF2-40B4-BE49-F238E27FC236}">
                <a16:creationId xmlns:a16="http://schemas.microsoft.com/office/drawing/2014/main" id="{AB588F9E-EBBE-544E-A1AB-7734402AEBDA}"/>
              </a:ext>
            </a:extLst>
          </p:cNvPr>
          <p:cNvSpPr txBox="1"/>
          <p:nvPr/>
        </p:nvSpPr>
        <p:spPr>
          <a:xfrm>
            <a:off x="2453962" y="4356761"/>
            <a:ext cx="29678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LES PÉPINS DE RAISIN</a:t>
            </a:r>
          </a:p>
          <a:p>
            <a:pPr algn="ctr"/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Améliorent  la circulation sanguine</a:t>
            </a:r>
          </a:p>
          <a:p>
            <a:pPr algn="ctr"/>
            <a:endParaRPr lang="en-US" sz="1200" i="1" dirty="0">
              <a:solidFill>
                <a:schemeClr val="accent1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圖片 4" descr="一張含有 蔬菜 的圖片&#10;&#10;自動產生的描述">
            <a:extLst>
              <a:ext uri="{FF2B5EF4-FFF2-40B4-BE49-F238E27FC236}">
                <a16:creationId xmlns:a16="http://schemas.microsoft.com/office/drawing/2014/main" id="{B22962C5-8BAC-534C-851F-7760C4666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37" y="1045455"/>
            <a:ext cx="1841148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82F7CFA-FD74-0D41-B463-8B3AC9027279}"/>
              </a:ext>
            </a:extLst>
          </p:cNvPr>
          <p:cNvSpPr/>
          <p:nvPr/>
        </p:nvSpPr>
        <p:spPr>
          <a:xfrm>
            <a:off x="10001180" y="-595032"/>
            <a:ext cx="685800" cy="685800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8EFA516-427D-E84F-A17B-346DC92BE4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301D1D36-99AD-5A4A-A553-83096B78135A}"/>
              </a:ext>
            </a:extLst>
          </p:cNvPr>
          <p:cNvSpPr txBox="1"/>
          <p:nvPr/>
        </p:nvSpPr>
        <p:spPr>
          <a:xfrm>
            <a:off x="-88044" y="193045"/>
            <a:ext cx="524983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MATIÈRES PREMIÈRES ORGANIQUES</a:t>
            </a:r>
          </a:p>
        </p:txBody>
      </p:sp>
      <p:grpSp>
        <p:nvGrpSpPr>
          <p:cNvPr id="25" name="组合 21">
            <a:extLst>
              <a:ext uri="{FF2B5EF4-FFF2-40B4-BE49-F238E27FC236}">
                <a16:creationId xmlns:a16="http://schemas.microsoft.com/office/drawing/2014/main" id="{A8468586-D345-814B-B605-798D2496D24D}"/>
              </a:ext>
            </a:extLst>
          </p:cNvPr>
          <p:cNvGrpSpPr/>
          <p:nvPr/>
        </p:nvGrpSpPr>
        <p:grpSpPr>
          <a:xfrm>
            <a:off x="5565684" y="1835257"/>
            <a:ext cx="3074444" cy="2239593"/>
            <a:chOff x="0" y="0"/>
            <a:chExt cx="6555407" cy="4132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立方体 22">
              <a:extLst>
                <a:ext uri="{FF2B5EF4-FFF2-40B4-BE49-F238E27FC236}">
                  <a16:creationId xmlns:a16="http://schemas.microsoft.com/office/drawing/2014/main" id="{E712A81C-0A77-DE42-AC48-BA7C499941ED}"/>
                </a:ext>
              </a:extLst>
            </p:cNvPr>
            <p:cNvSpPr/>
            <p:nvPr/>
          </p:nvSpPr>
          <p:spPr>
            <a:xfrm>
              <a:off x="0" y="0"/>
              <a:ext cx="6555407" cy="4132521"/>
            </a:xfrm>
            <a:prstGeom prst="cube">
              <a:avLst>
                <a:gd name="adj" fmla="val 12222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825"/>
            </a:p>
          </p:txBody>
        </p:sp>
        <p:pic>
          <p:nvPicPr>
            <p:cNvPr id="27" name="图片 23">
              <a:extLst>
                <a:ext uri="{FF2B5EF4-FFF2-40B4-BE49-F238E27FC236}">
                  <a16:creationId xmlns:a16="http://schemas.microsoft.com/office/drawing/2014/main" id="{10C4C468-EB38-A84E-B335-3B4414315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65" y="515681"/>
              <a:ext cx="6013729" cy="3590534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B2D1637-5E08-6F44-A18B-B5A9DCB35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FBB0BCD-0E12-B742-B533-6E7F611EC73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64068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E3099A-85A4-7161-F045-4985EE26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143A2C-9623-DB42-A46A-6DA6FAF00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03" y="942240"/>
            <a:ext cx="4404457" cy="442221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2789B9F-8828-184F-BCA3-08EEE392D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BB3DCBB2-3A84-30D1-450C-0129644271B0}"/>
              </a:ext>
            </a:extLst>
          </p:cNvPr>
          <p:cNvSpPr txBox="1"/>
          <p:nvPr/>
        </p:nvSpPr>
        <p:spPr>
          <a:xfrm>
            <a:off x="329924" y="204336"/>
            <a:ext cx="47434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0865163-2275-97B3-3A05-E61527F7E904}"/>
              </a:ext>
            </a:extLst>
          </p:cNvPr>
          <p:cNvSpPr txBox="1"/>
          <p:nvPr/>
        </p:nvSpPr>
        <p:spPr>
          <a:xfrm>
            <a:off x="121493" y="632750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C3889-BB33-E22D-3858-501891BC7B85}"/>
              </a:ext>
            </a:extLst>
          </p:cNvPr>
          <p:cNvSpPr/>
          <p:nvPr/>
        </p:nvSpPr>
        <p:spPr>
          <a:xfrm>
            <a:off x="6921500" y="2822749"/>
            <a:ext cx="2076450" cy="298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6C9EDD-8A78-BF4E-95B2-2ED00AD711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727" y="1910415"/>
            <a:ext cx="1212285" cy="8307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B90CC7-92CE-084B-A8A2-5744ADC336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13" y="3334569"/>
            <a:ext cx="1204082" cy="5561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96140D0-5091-5045-BA75-551A09337E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398" y="3389360"/>
            <a:ext cx="880332" cy="451569"/>
          </a:xfrm>
          <a:prstGeom prst="rect">
            <a:avLst/>
          </a:prstGeom>
          <a:effectLst>
            <a:outerShdw dist="25400" dir="5400000" algn="ctr" rotWithShape="0">
              <a:schemeClr val="tx2">
                <a:lumMod val="75000"/>
                <a:alpha val="71000"/>
              </a:scheme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CE65B73-7F40-0240-BC17-C582A97703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87" y="2244533"/>
            <a:ext cx="880332" cy="45156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BEE651FB-1F23-6842-A5B4-5F6E1DF269F5}"/>
              </a:ext>
            </a:extLst>
          </p:cNvPr>
          <p:cNvSpPr txBox="1"/>
          <p:nvPr/>
        </p:nvSpPr>
        <p:spPr>
          <a:xfrm>
            <a:off x="3330352" y="1826071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FFBA61B-419C-E645-912C-6539FCD25995}"/>
              </a:ext>
            </a:extLst>
          </p:cNvPr>
          <p:cNvSpPr txBox="1"/>
          <p:nvPr/>
        </p:nvSpPr>
        <p:spPr>
          <a:xfrm>
            <a:off x="4473650" y="1817445"/>
            <a:ext cx="703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27173C0-0521-9848-8290-EDD381B2B9F3}"/>
              </a:ext>
            </a:extLst>
          </p:cNvPr>
          <p:cNvSpPr txBox="1"/>
          <p:nvPr/>
        </p:nvSpPr>
        <p:spPr>
          <a:xfrm>
            <a:off x="4614269" y="3344982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C9314C2-8C4B-3A4D-A2CF-45DCEAA6C981}"/>
              </a:ext>
            </a:extLst>
          </p:cNvPr>
          <p:cNvSpPr txBox="1"/>
          <p:nvPr/>
        </p:nvSpPr>
        <p:spPr>
          <a:xfrm>
            <a:off x="3330352" y="3343387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26E6142-D749-3046-AB05-9AAD176FE3D2}"/>
              </a:ext>
            </a:extLst>
          </p:cNvPr>
          <p:cNvSpPr txBox="1"/>
          <p:nvPr/>
        </p:nvSpPr>
        <p:spPr>
          <a:xfrm>
            <a:off x="1022931" y="3767755"/>
            <a:ext cx="164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Travailleurs Indépendants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A177563-26A9-0A41-874F-BC1A517DE66A}"/>
              </a:ext>
            </a:extLst>
          </p:cNvPr>
          <p:cNvSpPr txBox="1"/>
          <p:nvPr/>
        </p:nvSpPr>
        <p:spPr>
          <a:xfrm>
            <a:off x="6400509" y="3687432"/>
            <a:ext cx="128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Investisseurs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7735A66-C19C-4448-BB49-49F6380DD8CB}"/>
              </a:ext>
            </a:extLst>
          </p:cNvPr>
          <p:cNvSpPr txBox="1"/>
          <p:nvPr/>
        </p:nvSpPr>
        <p:spPr>
          <a:xfrm>
            <a:off x="5946061" y="2508277"/>
            <a:ext cx="207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156FC5"/>
                </a:solidFill>
                <a:latin typeface="Avenir Medium" panose="02000503020000020003" pitchFamily="2" charset="0"/>
                <a:cs typeface="29LT Bukra Bold Italic" pitchFamily="34" charset="-78"/>
              </a:rPr>
              <a:t>Propriétaires d’entreprise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E84CE12-6125-DD49-9B06-5A0CAC685E17}"/>
              </a:ext>
            </a:extLst>
          </p:cNvPr>
          <p:cNvSpPr txBox="1"/>
          <p:nvPr/>
        </p:nvSpPr>
        <p:spPr>
          <a:xfrm>
            <a:off x="1247202" y="2603663"/>
            <a:ext cx="119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B3F6F"/>
                </a:solidFill>
                <a:latin typeface="Avenir Medium" panose="02000503020000020003" pitchFamily="2" charset="0"/>
                <a:cs typeface="29LT Bukra Bold Italic" pitchFamily="34" charset="-78"/>
              </a:rPr>
              <a:t>Employés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A1973BD6-C1DD-C042-9408-128E5C1A1FD0}"/>
              </a:ext>
            </a:extLst>
          </p:cNvPr>
          <p:cNvSpPr txBox="1"/>
          <p:nvPr/>
        </p:nvSpPr>
        <p:spPr>
          <a:xfrm>
            <a:off x="-884022" y="977548"/>
            <a:ext cx="338273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REVENUS ACTIFS</a:t>
            </a: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24FFD8E2-D4AF-B341-A14E-2B11C0689D0B}"/>
              </a:ext>
            </a:extLst>
          </p:cNvPr>
          <p:cNvSpPr txBox="1"/>
          <p:nvPr/>
        </p:nvSpPr>
        <p:spPr>
          <a:xfrm>
            <a:off x="6531693" y="942240"/>
            <a:ext cx="3382732" cy="123110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3490E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PI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REVENUS PASSIFS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DEFEB333-3DC0-4C4D-8C3E-08A67CAD04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73D9238A-F148-2040-8DE7-E94DA5BFC1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181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464CD-CB8C-FB46-9950-0A58174742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28" y="3002430"/>
            <a:ext cx="2664790" cy="2664790"/>
          </a:xfrm>
          <a:prstGeom prst="rect">
            <a:avLst/>
          </a:prstGeom>
        </p:spPr>
      </p:pic>
      <p:sp>
        <p:nvSpPr>
          <p:cNvPr id="16" name="文本框 85">
            <a:extLst>
              <a:ext uri="{FF2B5EF4-FFF2-40B4-BE49-F238E27FC236}">
                <a16:creationId xmlns:a16="http://schemas.microsoft.com/office/drawing/2014/main" id="{90CCCFB3-9DA9-4C07-8A53-9D288454FDE2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2" name="文本框 85">
            <a:extLst>
              <a:ext uri="{FF2B5EF4-FFF2-40B4-BE49-F238E27FC236}">
                <a16:creationId xmlns:a16="http://schemas.microsoft.com/office/drawing/2014/main" id="{411E4298-48A3-4DCE-AB17-E66518B8C804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2AA7FF-743E-4014-8AD3-501D2220F98A}"/>
              </a:ext>
            </a:extLst>
          </p:cNvPr>
          <p:cNvSpPr txBox="1"/>
          <p:nvPr/>
        </p:nvSpPr>
        <p:spPr>
          <a:xfrm>
            <a:off x="1022953" y="1324463"/>
            <a:ext cx="69032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COMPLÉMENT NUTRITIONNEL ORGANIQUE</a:t>
            </a:r>
          </a:p>
          <a:p>
            <a:pPr>
              <a:spcBef>
                <a:spcPts val="600"/>
              </a:spcBef>
            </a:pPr>
            <a:endParaRPr lang="en-US" altLang="zh-CN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ÉQUILIBRE LA BALANCE HORMONALE ET RÉGULE LA GLYCÉMIE</a:t>
            </a:r>
          </a:p>
          <a:p>
            <a:pPr>
              <a:spcBef>
                <a:spcPts val="600"/>
              </a:spcBef>
            </a:pPr>
            <a:endParaRPr lang="fr-FR" altLang="zh-CN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 LA SÉCRÉTION EFFECTIVE DE LA TESTOSTÉRONE</a:t>
            </a:r>
          </a:p>
          <a:p>
            <a:pPr>
              <a:spcBef>
                <a:spcPts val="600"/>
              </a:spcBef>
            </a:pPr>
            <a:endParaRPr lang="fr-FR" altLang="zh-CN" sz="16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TONIFIANT SEXUEL ET CARDIOVASCULAIRE</a:t>
            </a:r>
          </a:p>
          <a:p>
            <a:pPr>
              <a:spcBef>
                <a:spcPts val="600"/>
              </a:spcBef>
            </a:pPr>
            <a:endParaRPr lang="fr-FR" altLang="zh-CN" sz="16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OXYDANT ET ANTI VIEILLISSEMENT</a:t>
            </a:r>
          </a:p>
          <a:p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85">
            <a:extLst>
              <a:ext uri="{FF2B5EF4-FFF2-40B4-BE49-F238E27FC236}">
                <a16:creationId xmlns:a16="http://schemas.microsoft.com/office/drawing/2014/main" id="{1F84DCF8-2321-4630-9453-7405787A3AEA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40" name="文本框 85">
            <a:extLst>
              <a:ext uri="{FF2B5EF4-FFF2-40B4-BE49-F238E27FC236}">
                <a16:creationId xmlns:a16="http://schemas.microsoft.com/office/drawing/2014/main" id="{1C79E5C7-BEB5-405F-9099-3B8F065F2FEB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4A28660-10DF-EB45-A946-FE10B22FA8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2" name="Freeform 39">
            <a:extLst>
              <a:ext uri="{FF2B5EF4-FFF2-40B4-BE49-F238E27FC236}">
                <a16:creationId xmlns:a16="http://schemas.microsoft.com/office/drawing/2014/main" id="{86426B60-0A7D-F447-BCA6-F841F6342229}"/>
              </a:ext>
            </a:extLst>
          </p:cNvPr>
          <p:cNvSpPr/>
          <p:nvPr/>
        </p:nvSpPr>
        <p:spPr>
          <a:xfrm rot="14400000" flipH="1" flipV="1">
            <a:off x="713912" y="1385943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6F7B2750-5C20-BB48-AF4D-EFB01011944E}"/>
              </a:ext>
            </a:extLst>
          </p:cNvPr>
          <p:cNvSpPr/>
          <p:nvPr/>
        </p:nvSpPr>
        <p:spPr>
          <a:xfrm rot="14400000" flipH="1" flipV="1">
            <a:off x="711638" y="259739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10AD85E1-8711-854F-BEB1-38F73D249C30}"/>
              </a:ext>
            </a:extLst>
          </p:cNvPr>
          <p:cNvSpPr/>
          <p:nvPr/>
        </p:nvSpPr>
        <p:spPr>
          <a:xfrm rot="14400000" flipH="1" flipV="1">
            <a:off x="719228" y="321589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1120F9E7-E62F-9843-A954-84ED9AAE5C22}"/>
              </a:ext>
            </a:extLst>
          </p:cNvPr>
          <p:cNvSpPr/>
          <p:nvPr/>
        </p:nvSpPr>
        <p:spPr>
          <a:xfrm rot="14400000" flipH="1" flipV="1">
            <a:off x="711639" y="201248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3">
            <a:extLst>
              <a:ext uri="{FF2B5EF4-FFF2-40B4-BE49-F238E27FC236}">
                <a16:creationId xmlns:a16="http://schemas.microsoft.com/office/drawing/2014/main" id="{6614C3A7-20EB-E64E-8CC7-4F6DD61A6AFB}"/>
              </a:ext>
            </a:extLst>
          </p:cNvPr>
          <p:cNvSpPr/>
          <p:nvPr/>
        </p:nvSpPr>
        <p:spPr>
          <a:xfrm rot="14400000" flipH="1" flipV="1">
            <a:off x="721314" y="386932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F5176CA-07E0-361C-5550-423A6BB0CD96}"/>
              </a:ext>
            </a:extLst>
          </p:cNvPr>
          <p:cNvSpPr txBox="1"/>
          <p:nvPr/>
        </p:nvSpPr>
        <p:spPr>
          <a:xfrm>
            <a:off x="97220" y="224580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</a:t>
            </a: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AVANTAGES</a:t>
            </a:r>
            <a:endParaRPr lang="en-US" sz="2000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3B73FDA9-CB5D-2649-AADD-7D0F038F4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DF3FB6E-34CC-EF47-8E0B-078EC2E63A3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890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B18826-1FAA-C443-A543-003836E9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0" y="739438"/>
            <a:ext cx="9121687" cy="4915576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0D11E416-7500-624C-BD07-6718731838E1}"/>
              </a:ext>
            </a:extLst>
          </p:cNvPr>
          <p:cNvSpPr txBox="1"/>
          <p:nvPr/>
        </p:nvSpPr>
        <p:spPr>
          <a:xfrm>
            <a:off x="5429401" y="452108"/>
            <a:ext cx="347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Mode </a:t>
            </a:r>
            <a:r>
              <a:rPr lang="en-US" sz="36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d’usage</a:t>
            </a:r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1E78ADA6-C4AD-3943-BD4F-506790131D30}"/>
              </a:ext>
            </a:extLst>
          </p:cNvPr>
          <p:cNvSpPr/>
          <p:nvPr/>
        </p:nvSpPr>
        <p:spPr>
          <a:xfrm>
            <a:off x="6675412" y="1052273"/>
            <a:ext cx="969241" cy="82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26">
            <a:extLst>
              <a:ext uri="{FF2B5EF4-FFF2-40B4-BE49-F238E27FC236}">
                <a16:creationId xmlns:a16="http://schemas.microsoft.com/office/drawing/2014/main" id="{7BD3D92A-FE27-E244-B138-441EE839FF9B}"/>
              </a:ext>
            </a:extLst>
          </p:cNvPr>
          <p:cNvSpPr/>
          <p:nvPr/>
        </p:nvSpPr>
        <p:spPr>
          <a:xfrm>
            <a:off x="4720856" y="1877059"/>
            <a:ext cx="3418367" cy="13324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1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ère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  BOITE : 1 SACHET/JOUR</a:t>
            </a:r>
          </a:p>
          <a:p>
            <a:pPr marL="227013">
              <a:buFont typeface="Arial" charset="0"/>
              <a:buNone/>
            </a:pP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2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ème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BOITE : 1 SACHET/ 2JOURS</a:t>
            </a:r>
          </a:p>
          <a:p>
            <a:pPr marL="227013">
              <a:buFont typeface="Arial" charset="0"/>
              <a:buNone/>
            </a:pPr>
            <a:endParaRPr lang="fr-FR" altLang="zh-CN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3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ème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BOITE : 1 SACHET/3JOURS</a:t>
            </a:r>
            <a:endParaRPr lang="fr-FR" altLang="zh-CN" sz="1200" b="1" dirty="0">
              <a:solidFill>
                <a:srgbClr val="FF0000"/>
              </a:solidFill>
              <a:latin typeface="Avenir Next" panose="020B050302020202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28D5BF-1B68-544F-A9FF-4EA48D80A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FC6BEB-BB08-CD4B-B718-5CA6B874E9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68" y="3760028"/>
            <a:ext cx="1817837" cy="181783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E3EAC5B-4E23-AA4F-8FB4-977DF92368C4}"/>
              </a:ext>
            </a:extLst>
          </p:cNvPr>
          <p:cNvSpPr txBox="1"/>
          <p:nvPr/>
        </p:nvSpPr>
        <p:spPr>
          <a:xfrm>
            <a:off x="344002" y="200624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ALPHAVMAX: MODE D’USAGE</a:t>
            </a: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7930E35B-AAC7-E446-A336-CDA56FCDDF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F9D6DA85-D078-6E4D-A20D-DD17AFD6A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33557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9">
            <a:extLst>
              <a:ext uri="{FF2B5EF4-FFF2-40B4-BE49-F238E27FC236}">
                <a16:creationId xmlns:a16="http://schemas.microsoft.com/office/drawing/2014/main" id="{8D3278CF-DF0F-4337-AA7A-4F76B5D03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71" y="44285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i="1">
              <a:solidFill>
                <a:schemeClr val="bg1"/>
              </a:solidFill>
              <a:latin typeface="Avenir Next" panose="020B0503020202020204"/>
              <a:ea typeface="MS PGothic" panose="020B0600070205080204" pitchFamily="34" charset="-128"/>
            </a:endParaRPr>
          </a:p>
        </p:txBody>
      </p:sp>
      <p:pic>
        <p:nvPicPr>
          <p:cNvPr id="26" name="Picture 1" descr="Drug test Permulab ALPHAVMAX.jpg">
            <a:extLst>
              <a:ext uri="{FF2B5EF4-FFF2-40B4-BE49-F238E27FC236}">
                <a16:creationId xmlns:a16="http://schemas.microsoft.com/office/drawing/2014/main" id="{8D653565-3AE6-4ADA-B5F3-1713FB39D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94" y="1763690"/>
            <a:ext cx="170297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B9F3BAC1-73C3-4AF2-89D3-FF32C1DB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073" y="4200000"/>
            <a:ext cx="2724609" cy="9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POUR PRESCRIPTION            SUR ORDONNANCE</a:t>
            </a:r>
          </a:p>
          <a:p>
            <a:pPr algn="ctr" eaLnBrk="1" hangingPunct="1">
              <a:buFont typeface="Arial" charset="0"/>
              <a:buNone/>
            </a:pPr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lipartKey_1081231.png">
            <a:extLst>
              <a:ext uri="{FF2B5EF4-FFF2-40B4-BE49-F238E27FC236}">
                <a16:creationId xmlns:a16="http://schemas.microsoft.com/office/drawing/2014/main" id="{E28B7DE2-5394-7B4C-BEE7-4D00E15C1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5" y="3456118"/>
            <a:ext cx="1100360" cy="532583"/>
          </a:xfrm>
          <a:prstGeom prst="rect">
            <a:avLst/>
          </a:prstGeom>
        </p:spPr>
      </p:pic>
      <p:pic>
        <p:nvPicPr>
          <p:cNvPr id="32" name="Picture 7" descr="Macintosh HD:Users:ckwsimon:Desktop:NEW PRODUCT FILE:AlphaVmax Cordyceps:AlphaVmax Product Registration Document:Laboratory Report:Permulab:Gluten Test.pdf">
            <a:extLst>
              <a:ext uri="{FF2B5EF4-FFF2-40B4-BE49-F238E27FC236}">
                <a16:creationId xmlns:a16="http://schemas.microsoft.com/office/drawing/2014/main" id="{4EF76BD2-3122-4DC0-A1C9-7505FDF375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244" y="1728133"/>
            <a:ext cx="166673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DDF2455D-FDE4-4A40-B050-72DAE64B9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283" y="4203835"/>
            <a:ext cx="1474348" cy="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GLUTEN</a:t>
            </a:r>
          </a:p>
          <a:p>
            <a:pPr algn="ctr"/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9">
            <a:extLst>
              <a:ext uri="{FF2B5EF4-FFF2-40B4-BE49-F238E27FC236}">
                <a16:creationId xmlns:a16="http://schemas.microsoft.com/office/drawing/2014/main" id="{F8AB7C45-7184-4074-B010-35FB0594907A}"/>
              </a:ext>
            </a:extLst>
          </p:cNvPr>
          <p:cNvSpPr/>
          <p:nvPr/>
        </p:nvSpPr>
        <p:spPr>
          <a:xfrm>
            <a:off x="5822878" y="1447879"/>
            <a:ext cx="504634" cy="98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" descr="Macintosh HD:Users:ckwsimon:Desktop:NEW PRODUCT FILE:AlphaVmax Cordyceps:AlphaVmax Product Registration Document:Laboratory Report:SGS:Heavy Metal Test AlphaVmax Grape Seed.png">
            <a:extLst>
              <a:ext uri="{FF2B5EF4-FFF2-40B4-BE49-F238E27FC236}">
                <a16:creationId xmlns:a16="http://schemas.microsoft.com/office/drawing/2014/main" id="{F8DB8BF7-5C96-4BA6-B466-6F95A2153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660" y="1728133"/>
            <a:ext cx="1885544" cy="229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A07E79-6E60-4EBD-9D4B-29C8ED589A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09" y="1647605"/>
            <a:ext cx="2043187" cy="2587096"/>
          </a:xfrm>
          <a:prstGeom prst="rect">
            <a:avLst/>
          </a:prstGeom>
        </p:spPr>
      </p:pic>
      <p:pic>
        <p:nvPicPr>
          <p:cNvPr id="14" name="Picture 13" descr="ClipartKey_1081231.png">
            <a:extLst>
              <a:ext uri="{FF2B5EF4-FFF2-40B4-BE49-F238E27FC236}">
                <a16:creationId xmlns:a16="http://schemas.microsoft.com/office/drawing/2014/main" id="{45EAB1B3-E233-4E87-8D01-21B8A17E47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45" y="3317164"/>
            <a:ext cx="1100360" cy="532583"/>
          </a:xfrm>
          <a:prstGeom prst="rect">
            <a:avLst/>
          </a:prstGeom>
        </p:spPr>
      </p:pic>
      <p:pic>
        <p:nvPicPr>
          <p:cNvPr id="17" name="Picture 16" descr="ClipartKey_1081231.png">
            <a:extLst>
              <a:ext uri="{FF2B5EF4-FFF2-40B4-BE49-F238E27FC236}">
                <a16:creationId xmlns:a16="http://schemas.microsoft.com/office/drawing/2014/main" id="{46AF870B-1A71-4977-8630-13443EB09D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498" y="3245513"/>
            <a:ext cx="1100360" cy="532583"/>
          </a:xfrm>
          <a:prstGeom prst="rect">
            <a:avLst/>
          </a:prstGeom>
        </p:spPr>
      </p:pic>
      <p:pic>
        <p:nvPicPr>
          <p:cNvPr id="18" name="Picture 17" descr="ClipartKey_1081231.png">
            <a:extLst>
              <a:ext uri="{FF2B5EF4-FFF2-40B4-BE49-F238E27FC236}">
                <a16:creationId xmlns:a16="http://schemas.microsoft.com/office/drawing/2014/main" id="{A4F59F5E-7659-4F22-AD12-E34572940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001" y="3245513"/>
            <a:ext cx="1100360" cy="532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712585-C089-4512-9748-ABB33430D4B5}"/>
              </a:ext>
            </a:extLst>
          </p:cNvPr>
          <p:cNvSpPr txBox="1"/>
          <p:nvPr/>
        </p:nvSpPr>
        <p:spPr>
          <a:xfrm>
            <a:off x="4589997" y="4203835"/>
            <a:ext cx="2298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MÉTAUX LOURDS </a:t>
            </a:r>
          </a:p>
          <a:p>
            <a:pPr algn="ctr"/>
            <a:r>
              <a:rPr lang="fr-FR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SANS MICROBES  </a:t>
            </a:r>
          </a:p>
          <a:p>
            <a:pPr algn="ctr"/>
            <a:r>
              <a:rPr lang="fr-FR" sz="1400" dirty="0"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F7F22-534A-4CE1-95FB-5AFCB6A37BA9}"/>
              </a:ext>
            </a:extLst>
          </p:cNvPr>
          <p:cNvSpPr txBox="1"/>
          <p:nvPr/>
        </p:nvSpPr>
        <p:spPr>
          <a:xfrm>
            <a:off x="6967698" y="4200000"/>
            <a:ext cx="186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HERBICIDES</a:t>
            </a:r>
          </a:p>
          <a:p>
            <a:pPr algn="ctr"/>
            <a:endParaRPr lang="en-US" sz="140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EB81B1F-587E-4A96-A974-10A2257795C4}"/>
              </a:ext>
            </a:extLst>
          </p:cNvPr>
          <p:cNvSpPr txBox="1">
            <a:spLocks/>
          </p:cNvSpPr>
          <p:nvPr/>
        </p:nvSpPr>
        <p:spPr bwMode="auto">
          <a:xfrm>
            <a:off x="144951" y="1171978"/>
            <a:ext cx="4860357" cy="2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FR" altLang="zh-CN" b="1" i="1" dirty="0">
                <a:ln w="0"/>
                <a:solidFill>
                  <a:srgbClr val="0B3F6F"/>
                </a:solidFill>
                <a:latin typeface="Avenir Next" panose="020B0503020202020204"/>
                <a:ea typeface="Microsoft JhengHei" charset="-120"/>
                <a:cs typeface="Microsoft JhengHei" charset="-120"/>
              </a:rPr>
              <a:t>UNE  PUISSANCE V.  SÛRE</a:t>
            </a:r>
            <a:endParaRPr lang="fr-FR" altLang="zh-CN" i="1" dirty="0">
              <a:ln w="0"/>
              <a:solidFill>
                <a:srgbClr val="FF0000"/>
              </a:solidFill>
              <a:ea typeface="Microsoft JhengHei" charset="-12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fr-FR" altLang="zh-CN" b="1" i="1" dirty="0">
              <a:ln w="0"/>
              <a:solidFill>
                <a:srgbClr val="0B3F6F"/>
              </a:solidFill>
              <a:latin typeface="Avenir Next" panose="020B0503020202020204"/>
              <a:ea typeface="Microsoft JhengHei" charset="-120"/>
              <a:cs typeface="Microsoft JhengHei" charset="-12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8FB1F2A-D4DE-EF40-9428-1A8B8432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F2157EC0-03D1-F54B-8344-9B62628F5671}"/>
              </a:ext>
            </a:extLst>
          </p:cNvPr>
          <p:cNvSpPr txBox="1"/>
          <p:nvPr/>
        </p:nvSpPr>
        <p:spPr>
          <a:xfrm>
            <a:off x="1976688" y="230453"/>
            <a:ext cx="42516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CERTIFICATIONS</a:t>
            </a:r>
            <a:r>
              <a:rPr lang="en-US" sz="2000" dirty="0">
                <a:ln w="9525">
                  <a:noFill/>
                  <a:prstDash val="solid"/>
                </a:ln>
                <a:solidFill>
                  <a:srgbClr val="74DB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770F133-D791-D04E-AD80-F2159B1469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3" y="230533"/>
            <a:ext cx="920901" cy="4579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F12ED91-AE8B-B744-B14F-54F934E132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72" y="206417"/>
            <a:ext cx="1005658" cy="500111"/>
          </a:xfrm>
          <a:prstGeom prst="rect">
            <a:avLst/>
          </a:prstGeom>
        </p:spPr>
      </p:pic>
      <p:pic>
        <p:nvPicPr>
          <p:cNvPr id="27" name="Image 15">
            <a:extLst>
              <a:ext uri="{FF2B5EF4-FFF2-40B4-BE49-F238E27FC236}">
                <a16:creationId xmlns:a16="http://schemas.microsoft.com/office/drawing/2014/main" id="{E71D19FB-FEBF-4D47-911E-C490A8C512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46B4D463-0D92-6B4C-94B2-9FE8072A462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7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8C8BF35-C87A-9346-BF3D-F5FC6F560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8" y="0"/>
            <a:ext cx="10116867" cy="5729654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3A3D61D9-A021-530C-BEAD-B56D0761B312}"/>
              </a:ext>
            </a:extLst>
          </p:cNvPr>
          <p:cNvSpPr txBox="1">
            <a:spLocks/>
          </p:cNvSpPr>
          <p:nvPr/>
        </p:nvSpPr>
        <p:spPr>
          <a:xfrm>
            <a:off x="-141520" y="3849810"/>
            <a:ext cx="2399530" cy="485015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B3F6F"/>
                </a:solidFill>
                <a:latin typeface="Poppins" pitchFamily="2" charset="77"/>
                <a:cs typeface="Poppins" pitchFamily="2" charset="77"/>
              </a:rPr>
              <a:t>L’ÉTINCELLE DE VIE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fr-FR" sz="2400" b="1" dirty="0">
              <a:solidFill>
                <a:srgbClr val="0B3F6F"/>
              </a:solidFill>
              <a:latin typeface="Monotype Corsiva" pitchFamily="66" charset="0"/>
              <a:cs typeface="Lucida Sans Unicode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13BD7BE-EE49-6946-B1D2-F415C7A237B0}"/>
              </a:ext>
            </a:extLst>
          </p:cNvPr>
          <p:cNvSpPr txBox="1"/>
          <p:nvPr/>
        </p:nvSpPr>
        <p:spPr>
          <a:xfrm>
            <a:off x="2259112" y="623818"/>
            <a:ext cx="55801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NUTRITION CELLULAIRE</a:t>
            </a:r>
            <a:endParaRPr lang="en-US" sz="2000" b="1" dirty="0">
              <a:ln w="9525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9EA31F2-DAC8-BA4C-B600-D19B502B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50" y="977761"/>
            <a:ext cx="2969008" cy="29690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74FF3B-775C-7E48-9BA5-F3760E8760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31" y="89728"/>
            <a:ext cx="142346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7DBC89F-9F07-B94B-42B7-A6E5415508A0}"/>
              </a:ext>
            </a:extLst>
          </p:cNvPr>
          <p:cNvSpPr txBox="1">
            <a:spLocks/>
          </p:cNvSpPr>
          <p:nvPr/>
        </p:nvSpPr>
        <p:spPr>
          <a:xfrm>
            <a:off x="5013259" y="1270270"/>
            <a:ext cx="3925106" cy="272388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RIZ BRUN ORGANIQUE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105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600" b="1" dirty="0">
                <a:solidFill>
                  <a:srgbClr val="0B3F6F"/>
                </a:solidFill>
                <a:latin typeface="Arial Black" pitchFamily="34" charset="0"/>
                <a:cs typeface="+mn-cs"/>
              </a:rPr>
              <a:t>PAS DE</a:t>
            </a:r>
            <a:r>
              <a:rPr kumimoji="0" lang="fr-FR" sz="1600" b="1" u="none" strike="noStrike" kern="1200" cap="none" spc="0" normalizeH="0" baseline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PRODUITS CHIMIQUES ET TOXIQUES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600" b="1" dirty="0">
                <a:solidFill>
                  <a:srgbClr val="0B3F6F"/>
                </a:solidFill>
                <a:latin typeface="Arial Black" pitchFamily="34" charset="0"/>
              </a:rPr>
              <a:t>NANOTECHNOLOGIE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600" b="1" dirty="0">
              <a:solidFill>
                <a:srgbClr val="0B3F6F"/>
              </a:solidFill>
              <a:latin typeface="Arial Black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65E581-AE8E-1B4F-82B2-DD1A07764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D8D52-2D13-0F44-BF96-E0C1FD1E7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5" y="1149349"/>
            <a:ext cx="4284763" cy="28448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DF8D51-6F3C-D249-97F0-557447982A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4" y="3863493"/>
            <a:ext cx="1327609" cy="991281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4B56F61F-D4B3-EB42-B336-9FD462398638}"/>
              </a:ext>
            </a:extLst>
          </p:cNvPr>
          <p:cNvSpPr txBox="1"/>
          <p:nvPr/>
        </p:nvSpPr>
        <p:spPr>
          <a:xfrm>
            <a:off x="-407187" y="59928"/>
            <a:ext cx="558018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NUTRITION CELLULAIRE</a:t>
            </a:r>
            <a:endParaRPr lang="en-US" sz="2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Freeform 39">
            <a:extLst>
              <a:ext uri="{FF2B5EF4-FFF2-40B4-BE49-F238E27FC236}">
                <a16:creationId xmlns:a16="http://schemas.microsoft.com/office/drawing/2014/main" id="{981577AB-40DC-6B45-BB71-404B564E4561}"/>
              </a:ext>
            </a:extLst>
          </p:cNvPr>
          <p:cNvSpPr/>
          <p:nvPr/>
        </p:nvSpPr>
        <p:spPr>
          <a:xfrm rot="14400000" flipH="1" flipV="1">
            <a:off x="4694555" y="204538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E3A2C37C-44E7-6740-8650-71C66283EC00}"/>
              </a:ext>
            </a:extLst>
          </p:cNvPr>
          <p:cNvSpPr/>
          <p:nvPr/>
        </p:nvSpPr>
        <p:spPr>
          <a:xfrm rot="14400000" flipH="1" flipV="1">
            <a:off x="4696741" y="343327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144892EE-47F6-9046-A268-9FEE236FCC86}"/>
              </a:ext>
            </a:extLst>
          </p:cNvPr>
          <p:cNvSpPr/>
          <p:nvPr/>
        </p:nvSpPr>
        <p:spPr>
          <a:xfrm rot="14400000" flipH="1" flipV="1">
            <a:off x="4700799" y="262906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E50E2D-94EC-4A40-8831-2D38DF252A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62" y="3863491"/>
            <a:ext cx="1496274" cy="9912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2BA3F1-C206-3B41-8917-22D38DAAB8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450" y="3883215"/>
            <a:ext cx="1466016" cy="949218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B4D4CF76-AD5B-B840-B156-47F28D5006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A9F9DF9-F1DB-E042-8C7C-07FD1AFE841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7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4049124" y="2222253"/>
            <a:ext cx="5221241" cy="267314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FAVORISE LA PRODUCTION D’ENZYMES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ET D’ÉNERGIE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endParaRPr kumimoji="0" lang="fr-FR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REGÉNÈRE LES CELLULES &amp; BOOSTE L’IMMUNITÉ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defRPr/>
            </a:pPr>
            <a:endParaRPr kumimoji="0" lang="fr-FR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AMÉLIORE LE MÉTABOLISME CELLULAIRE (DÉTOXIFICATION,</a:t>
            </a:r>
            <a:r>
              <a:rPr lang="fr-FR" sz="1600" dirty="0">
                <a:solidFill>
                  <a:srgbClr val="153768"/>
                </a:solidFill>
                <a:latin typeface="Arial Black" pitchFamily="34" charset="0"/>
                <a:cs typeface="+mn-cs"/>
              </a:rPr>
              <a:t> RESTAURATION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, REGÉNÉRATION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ET PROTECTION)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0" y="258085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 DU ALPHAMÉTA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C5951-09AC-074D-B327-2656155858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7" y="1831571"/>
            <a:ext cx="3528254" cy="2291702"/>
          </a:xfrm>
          <a:prstGeom prst="rect">
            <a:avLst/>
          </a:prstGeom>
        </p:spPr>
      </p:pic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737753" y="263064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739951" y="174772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742288" y="347136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E4614AC0-5D19-DF4D-94BA-FBFE711ECC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C19CC065-7C3B-234E-8BE8-B4D43721A3F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54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116" y="1010410"/>
            <a:ext cx="9062729" cy="41330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134868" y="284132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CONSOMMATION RECOMMANDÉE</a:t>
            </a:r>
          </a:p>
        </p:txBody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709752" y="2584711"/>
            <a:ext cx="196415" cy="204429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701259" y="168316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701257" y="359747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049A5F6-288E-C542-AE37-31DDF504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1630165"/>
            <a:ext cx="5279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VERSER 1 SACHET DANS 300ML - 1L D'EAU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B5E961C4-B651-F24A-9B4F-F202AE52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2528939"/>
            <a:ext cx="4590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3 FOIS PAR JOUR AVANT LES REPAS, PENDANT AU MOINS 3 MOIS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811EB49-4E56-6C4D-BD32-E7D7FF85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3480427"/>
            <a:ext cx="459061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1-2 FOIS PAR JOUR POUR LA MAINTENANCE</a:t>
            </a:r>
          </a:p>
          <a:p>
            <a:endParaRPr lang="en-US" altLang="zh-CN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3" descr="图片 3">
            <a:extLst>
              <a:ext uri="{FF2B5EF4-FFF2-40B4-BE49-F238E27FC236}">
                <a16:creationId xmlns:a16="http://schemas.microsoft.com/office/drawing/2014/main" id="{8F46D5A7-FF52-059A-7F80-1D47A7F23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17" y="1690306"/>
            <a:ext cx="3509863" cy="2639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332A917C-9337-8849-A7D2-EDD9BD8F71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DA91EA35-5534-3C4C-A958-815ACB76E3A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810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F5F1E9A-D596-8C9A-974E-EB678024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D52121-DCAE-A158-2456-B1E010EBD041}"/>
              </a:ext>
            </a:extLst>
          </p:cNvPr>
          <p:cNvSpPr txBox="1"/>
          <p:nvPr/>
        </p:nvSpPr>
        <p:spPr>
          <a:xfrm>
            <a:off x="5776021" y="4170698"/>
            <a:ext cx="32247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CERTIFICATION</a:t>
            </a:r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 HALAL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CC4622-4467-ECA5-EE12-5471662E9C3A}"/>
              </a:ext>
            </a:extLst>
          </p:cNvPr>
          <p:cNvSpPr txBox="1"/>
          <p:nvPr/>
        </p:nvSpPr>
        <p:spPr>
          <a:xfrm>
            <a:off x="387747" y="4163822"/>
            <a:ext cx="51170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CERTIFICATIONS UNION EUROPÉENNE</a:t>
            </a:r>
          </a:p>
        </p:txBody>
      </p:sp>
      <p:pic>
        <p:nvPicPr>
          <p:cNvPr id="7" name="Picture 3" descr="H:\NEW DATA JM 2017\Africa Tools非洲營銷工具\JM Product\Certificate\AlphaMeta\EU Organic Certificate 2014-1.jpg">
            <a:extLst>
              <a:ext uri="{FF2B5EF4-FFF2-40B4-BE49-F238E27FC236}">
                <a16:creationId xmlns:a16="http://schemas.microsoft.com/office/drawing/2014/main" id="{0278534D-72CA-A9A3-A36F-1FC96714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23" y="1389255"/>
            <a:ext cx="1884928" cy="265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EU Organic Certificate 2014-2.jpg">
            <a:extLst>
              <a:ext uri="{FF2B5EF4-FFF2-40B4-BE49-F238E27FC236}">
                <a16:creationId xmlns:a16="http://schemas.microsoft.com/office/drawing/2014/main" id="{EC3DC398-18C4-6B2D-6D1B-C52E4435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669" y="1322122"/>
            <a:ext cx="1899464" cy="2689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5" descr="H:\NEW DATA JM 2017\Africa Tools非洲營銷工具\JM Product\Certificate\AlphaMeta\Halal Cert Dec 2015- Nov 2017.jpg">
            <a:extLst>
              <a:ext uri="{FF2B5EF4-FFF2-40B4-BE49-F238E27FC236}">
                <a16:creationId xmlns:a16="http://schemas.microsoft.com/office/drawing/2014/main" id="{38093B04-BA18-89FC-4286-697755CF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630" y="1338620"/>
            <a:ext cx="1855885" cy="2606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E07FB2-24EC-8143-9B1E-801B1EF7F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C76214-1DB2-3446-A72C-56375AAAEA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85135-9E05-89D7-D06C-FCD663D23A3F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F80B3F98-DB39-6648-9094-D42758B8FD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3870F6A1-AB26-F347-8ED4-4E6B646970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740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03D0D2D-4EA5-C585-C065-1CD7EAFF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C0A4D4-B98B-4A80-5D81-90BA8C117871}"/>
              </a:ext>
            </a:extLst>
          </p:cNvPr>
          <p:cNvSpPr txBox="1"/>
          <p:nvPr/>
        </p:nvSpPr>
        <p:spPr>
          <a:xfrm>
            <a:off x="375900" y="4292462"/>
            <a:ext cx="44807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CERTIFICATIONS  ETATS-UNIS</a:t>
            </a:r>
          </a:p>
        </p:txBody>
      </p:sp>
      <p:pic>
        <p:nvPicPr>
          <p:cNvPr id="12" name="Picture 2" descr="H:\NEW DATA JM 2017\Africa Tools非洲營銷工具\JM Product\Certificate\AlphaMeta\USA Organic Certificate 2014-1.jpg">
            <a:extLst>
              <a:ext uri="{FF2B5EF4-FFF2-40B4-BE49-F238E27FC236}">
                <a16:creationId xmlns:a16="http://schemas.microsoft.com/office/drawing/2014/main" id="{69F75A80-F263-C5C5-3761-DB61B359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24" y="1188518"/>
            <a:ext cx="2114562" cy="2978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 descr="H:\NEW DATA JM 2017\Africa Tools非洲營銷工具\JM Product\Certificate\AlphaMeta\USA Organic Certificate 2014-2.jpg">
            <a:extLst>
              <a:ext uri="{FF2B5EF4-FFF2-40B4-BE49-F238E27FC236}">
                <a16:creationId xmlns:a16="http://schemas.microsoft.com/office/drawing/2014/main" id="{9A6F480B-35D7-A282-E4BC-18CDE9863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448" y="1210681"/>
            <a:ext cx="2138498" cy="3016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4" descr="H:\NEW DATA JM 2017\Africa Tools非洲營銷工具\JM Product\Certificate\AlphaMeta\Macrofood JM EU Certificate 24770 from  2015-03-26_print.jpg">
            <a:extLst>
              <a:ext uri="{FF2B5EF4-FFF2-40B4-BE49-F238E27FC236}">
                <a16:creationId xmlns:a16="http://schemas.microsoft.com/office/drawing/2014/main" id="{5477D49B-33C6-2733-D76F-63DF8DF5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571" y="1154016"/>
            <a:ext cx="2069356" cy="2924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5ED773-BFF8-B147-9818-4D2BD82C8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22642"/>
            <a:ext cx="9144000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98D147-9C2C-C750-7E3E-1A42B721AD88}"/>
              </a:ext>
            </a:extLst>
          </p:cNvPr>
          <p:cNvSpPr txBox="1"/>
          <p:nvPr/>
        </p:nvSpPr>
        <p:spPr>
          <a:xfrm>
            <a:off x="4858312" y="4238289"/>
            <a:ext cx="46272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CERTIFICATION ALIMENTAIRE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321F2-A483-3678-774E-8278B381829A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A02529-8DA4-87C8-F92A-E884708A4E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3CB364B9-700C-AF45-888D-8E6E958553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653F2795-C199-B24D-A340-D1D51FA23BE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71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724962-1CFE-5437-3EBF-373C323B1C2C}"/>
              </a:ext>
            </a:extLst>
          </p:cNvPr>
          <p:cNvSpPr txBox="1"/>
          <p:nvPr/>
        </p:nvSpPr>
        <p:spPr>
          <a:xfrm>
            <a:off x="2948982" y="4546260"/>
            <a:ext cx="30713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53768"/>
                </a:solidFill>
                <a:latin typeface="Arial Black" pitchFamily="34" charset="0"/>
              </a:rPr>
              <a:t>CERTIFICATIONS SGS</a:t>
            </a:r>
          </a:p>
        </p:txBody>
      </p:sp>
      <p:pic>
        <p:nvPicPr>
          <p:cNvPr id="6" name="Picture 2" descr="H:\NEW DATA JM 2017\Africa Tools非洲營銷工具\JM Product\Certificate\AlphaMeta\SGS Certification 1.jpg">
            <a:extLst>
              <a:ext uri="{FF2B5EF4-FFF2-40B4-BE49-F238E27FC236}">
                <a16:creationId xmlns:a16="http://schemas.microsoft.com/office/drawing/2014/main" id="{7CB754FC-3E23-87AE-05AB-71E735AD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78" y="1395661"/>
            <a:ext cx="2133414" cy="301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H:\NEW DATA JM 2017\Africa Tools非洲營銷工具\JM Product\Certificate\AlphaMeta\SGS Certification 2.jpg">
            <a:extLst>
              <a:ext uri="{FF2B5EF4-FFF2-40B4-BE49-F238E27FC236}">
                <a16:creationId xmlns:a16="http://schemas.microsoft.com/office/drawing/2014/main" id="{FB571B01-809B-DFBD-FF22-F72CC49D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463" y="1423529"/>
            <a:ext cx="2046409" cy="2894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SGS Certification 3.jpg">
            <a:extLst>
              <a:ext uri="{FF2B5EF4-FFF2-40B4-BE49-F238E27FC236}">
                <a16:creationId xmlns:a16="http://schemas.microsoft.com/office/drawing/2014/main" id="{8EC467B5-4DC0-4726-FA1A-650A1DBB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669" y="1423529"/>
            <a:ext cx="2080036" cy="2941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2AF4F2-CB88-D04B-B2E8-0EA602D4F0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F4554-105C-DBD9-7EA1-2A3E9CCC6959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B3455-CD79-59E6-7ADA-6125286CE4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2809C8A4-EF90-3946-85FD-90571C2E2A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F7378A22-01E8-A643-8287-B0893DF6B8E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29B390-18DA-094C-8A11-19A7A3160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02" y="2385469"/>
            <a:ext cx="1195763" cy="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FF9280-F73B-6C65-F1B4-9D035C98DE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69" y="963455"/>
            <a:ext cx="4180045" cy="41800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571766" y="3076129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 SON TEMPS CONTRE DE L’ARGENT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234231" y="151115"/>
            <a:ext cx="47434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637925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853380" y="1301117"/>
            <a:ext cx="464679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EMPLOYÉ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29FB0A-F087-07F4-EC91-F507BE4DEF40}"/>
              </a:ext>
            </a:extLst>
          </p:cNvPr>
          <p:cNvSpPr txBox="1"/>
          <p:nvPr/>
        </p:nvSpPr>
        <p:spPr>
          <a:xfrm>
            <a:off x="67651" y="106056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  <a:endParaRPr lang="fr-FR" sz="8000" dirty="0"/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C2D3A5F1-58E1-254E-A220-888C6CECE0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7D0C6ECB-89B2-AE42-BA15-E4663795806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238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6B4078-48A9-E247-9194-F144D223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"/>
            <a:ext cx="9144000" cy="5131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DC2D66-04F4-CA44-A168-C8731F0E2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57" y="142256"/>
            <a:ext cx="1570048" cy="7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AD5F7E8-8E36-3D4D-8E06-676A5202E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22"/>
            <a:ext cx="9144000" cy="51321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13B51AA-98A3-9F6E-E326-59CE302D9652}"/>
              </a:ext>
            </a:extLst>
          </p:cNvPr>
          <p:cNvSpPr txBox="1"/>
          <p:nvPr/>
        </p:nvSpPr>
        <p:spPr>
          <a:xfrm>
            <a:off x="4926725" y="475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等线" panose="020F0502020204030204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FDF0B9E-593A-2841-BD37-3BAD8599336E}"/>
              </a:ext>
            </a:extLst>
          </p:cNvPr>
          <p:cNvGrpSpPr/>
          <p:nvPr/>
        </p:nvGrpSpPr>
        <p:grpSpPr>
          <a:xfrm>
            <a:off x="1752715" y="1081645"/>
            <a:ext cx="2630851" cy="3896211"/>
            <a:chOff x="1903449" y="1305098"/>
            <a:chExt cx="2171823" cy="3354614"/>
          </a:xfrm>
        </p:grpSpPr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F946F270-EFCB-44D9-DC44-1FAD7CB3D57C}"/>
                </a:ext>
              </a:extLst>
            </p:cNvPr>
            <p:cNvSpPr/>
            <p:nvPr/>
          </p:nvSpPr>
          <p:spPr>
            <a:xfrm>
              <a:off x="2771963" y="2070661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2001663" y="1305098"/>
              <a:ext cx="1975397" cy="689838"/>
              <a:chOff x="2246354" y="3317595"/>
              <a:chExt cx="2551933" cy="91978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2246354" y="3317595"/>
                <a:ext cx="255193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2347255" y="3481519"/>
                <a:ext cx="2387507" cy="52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Nettoyant</a:t>
                </a:r>
                <a:endPara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1971541" y="2584965"/>
              <a:ext cx="2023953" cy="689839"/>
              <a:chOff x="1782416" y="3317595"/>
              <a:chExt cx="2698604" cy="919785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1795502" y="3317595"/>
                <a:ext cx="263386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1782416" y="3505433"/>
                <a:ext cx="2698604" cy="52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Nourrissant</a:t>
                </a:r>
                <a:endPara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" name="矩形: 圆角 5">
              <a:extLst>
                <a:ext uri="{FF2B5EF4-FFF2-40B4-BE49-F238E27FC236}">
                  <a16:creationId xmlns:a16="http://schemas.microsoft.com/office/drawing/2014/main" id="{0EC8A2D3-82C2-7E4C-3734-71758A219A3E}"/>
                </a:ext>
              </a:extLst>
            </p:cNvPr>
            <p:cNvSpPr/>
            <p:nvPr/>
          </p:nvSpPr>
          <p:spPr>
            <a:xfrm>
              <a:off x="2012161" y="3969873"/>
              <a:ext cx="1983333" cy="689839"/>
            </a:xfrm>
            <a:prstGeom prst="roundRect">
              <a:avLst>
                <a:gd name="adj" fmla="val 40408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F4DF88D0-62CC-2BFF-DEC2-2B1EDCFCE781}"/>
                </a:ext>
              </a:extLst>
            </p:cNvPr>
            <p:cNvSpPr txBox="1"/>
            <p:nvPr/>
          </p:nvSpPr>
          <p:spPr>
            <a:xfrm>
              <a:off x="1903449" y="4116047"/>
              <a:ext cx="2171823" cy="397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err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Rajeunissant</a:t>
              </a:r>
              <a:endPara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加号 9">
              <a:extLst>
                <a:ext uri="{FF2B5EF4-FFF2-40B4-BE49-F238E27FC236}">
                  <a16:creationId xmlns:a16="http://schemas.microsoft.com/office/drawing/2014/main" id="{AD237732-532F-8FAF-F8D1-39E5AA918566}"/>
                </a:ext>
              </a:extLst>
            </p:cNvPr>
            <p:cNvSpPr/>
            <p:nvPr/>
          </p:nvSpPr>
          <p:spPr>
            <a:xfrm>
              <a:off x="2771963" y="3403048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49B782F-BE5E-0B0A-0EA9-9B7C1FD7C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0253" r="11112" b="26278"/>
          <a:stretch/>
        </p:blipFill>
        <p:spPr>
          <a:xfrm>
            <a:off x="175715" y="0"/>
            <a:ext cx="1429175" cy="5697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F388B4-A8E0-304A-AF46-A2EBFBFC45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3414C9CF-8C6E-9641-B471-0354B3801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0253" r="11112" b="26278"/>
          <a:stretch/>
        </p:blipFill>
        <p:spPr>
          <a:xfrm>
            <a:off x="293870" y="35574"/>
            <a:ext cx="1717967" cy="6849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25645" y="238319"/>
            <a:ext cx="384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SAVON THÉRAPEUTIQUE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578B31D3-EA79-2441-8110-3744EE3A70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9B4260A-704A-5144-B0BE-CA4D941B0B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0463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25DACDC-3807-1947-8436-E4511D263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8" y="606751"/>
            <a:ext cx="9173588" cy="459763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57F7F72-474D-093A-BDB9-40748353ABB2}"/>
              </a:ext>
            </a:extLst>
          </p:cNvPr>
          <p:cNvGrpSpPr/>
          <p:nvPr/>
        </p:nvGrpSpPr>
        <p:grpSpPr>
          <a:xfrm>
            <a:off x="174133" y="1913093"/>
            <a:ext cx="8551205" cy="3165985"/>
            <a:chOff x="-192138" y="2997059"/>
            <a:chExt cx="13472592" cy="498807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E3D7044-9189-FE18-6720-6F37C67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38" y="2997059"/>
              <a:ext cx="5104502" cy="451462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63EB1BB-2E28-CE3A-1073-D5BB7E41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84" y="2997060"/>
              <a:ext cx="5116183" cy="451462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08A3F42-409E-4716-5774-07626B6A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186" y="3470508"/>
              <a:ext cx="5070268" cy="451462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CB39B6-C95C-253F-425F-A888E21512CF}"/>
              </a:ext>
            </a:extLst>
          </p:cNvPr>
          <p:cNvSpPr txBox="1"/>
          <p:nvPr/>
        </p:nvSpPr>
        <p:spPr>
          <a:xfrm>
            <a:off x="308036" y="1081158"/>
            <a:ext cx="5913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ÉLIMINATION DES EXCÈS D'HUILE ET DE SALETÉ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11FBC1-F934-27C5-5316-3DC95B19A0B2}"/>
              </a:ext>
            </a:extLst>
          </p:cNvPr>
          <p:cNvSpPr txBox="1"/>
          <p:nvPr/>
        </p:nvSpPr>
        <p:spPr>
          <a:xfrm>
            <a:off x="9983" y="4210854"/>
            <a:ext cx="3247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MOUSSE MOLÉCULAIRE PLUS PETITE POUR UNE PÉNÉTRATION PLUS FACILE DANS LES PORES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E52BC7A-B91E-51FC-45BB-141B09B7ED3D}"/>
              </a:ext>
            </a:extLst>
          </p:cNvPr>
          <p:cNvSpPr txBox="1"/>
          <p:nvPr/>
        </p:nvSpPr>
        <p:spPr>
          <a:xfrm>
            <a:off x="3338111" y="4300653"/>
            <a:ext cx="2343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ÉLIMINE LES RÉSIDUS DE SALETÉ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E22BAC-72C7-6AD7-F228-83F46F65C406}"/>
              </a:ext>
            </a:extLst>
          </p:cNvPr>
          <p:cNvSpPr txBox="1"/>
          <p:nvPr/>
        </p:nvSpPr>
        <p:spPr>
          <a:xfrm>
            <a:off x="5588000" y="4282773"/>
            <a:ext cx="3175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RESSERRE LES PORES POUR UNE PEAU NETTE ET AFFINE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DE0228-CE6E-7AC9-BCB0-7F618D90DF72}"/>
              </a:ext>
            </a:extLst>
          </p:cNvPr>
          <p:cNvSpPr txBox="1"/>
          <p:nvPr/>
        </p:nvSpPr>
        <p:spPr>
          <a:xfrm>
            <a:off x="1741347" y="1965220"/>
            <a:ext cx="469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SAVON NATUREL À BASE DE PLANTES</a:t>
            </a:r>
            <a:endParaRPr lang="fr-FR" altLang="zh-CN" b="1" dirty="0">
              <a:solidFill>
                <a:srgbClr val="BD8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查看图片">
            <a:extLst>
              <a:ext uri="{FF2B5EF4-FFF2-40B4-BE49-F238E27FC236}">
                <a16:creationId xmlns:a16="http://schemas.microsoft.com/office/drawing/2014/main" id="{59899E75-3152-D603-126F-2E8DA5C0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8" y="1695224"/>
            <a:ext cx="1735346" cy="17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ABC358B-33D3-1040-A2CB-641CA2B7F3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0990D42-ABBE-1FFF-D0DF-CBAE62F71D84}"/>
              </a:ext>
            </a:extLst>
          </p:cNvPr>
          <p:cNvSpPr txBox="1"/>
          <p:nvPr/>
        </p:nvSpPr>
        <p:spPr>
          <a:xfrm>
            <a:off x="-168300" y="208128"/>
            <a:ext cx="647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NETTOYAGE EN PROFONDEUR DES PORES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699F0539-15D9-2F45-A814-2DD475ACBB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9081EF3E-5236-394D-AAB5-FFE56E974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333A6-88BE-2948-9471-3D4F9213C6C8}"/>
              </a:ext>
            </a:extLst>
          </p:cNvPr>
          <p:cNvSpPr/>
          <p:nvPr/>
        </p:nvSpPr>
        <p:spPr>
          <a:xfrm>
            <a:off x="470980" y="2274852"/>
            <a:ext cx="1191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NETTOYAGE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PROFONDEUR</a:t>
            </a:r>
            <a:endParaRPr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ea typeface="微软雅黑" panose="020B0503020204020204" pitchFamily="34" charset="-122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4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BE9B5-4913-B445-8A55-B92EE9D9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946431"/>
            <a:ext cx="9140602" cy="4586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E7E86-132C-2331-D3B1-C174E55C0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t="40577" b="1180"/>
          <a:stretch/>
        </p:blipFill>
        <p:spPr bwMode="auto">
          <a:xfrm>
            <a:off x="1" y="0"/>
            <a:ext cx="1499678" cy="13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40CCE6-BC16-2040-E53C-213D6FD0E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09" y="1260746"/>
            <a:ext cx="1947224" cy="19352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DB46811-49A9-F22B-D561-14D90778CAD0}"/>
              </a:ext>
            </a:extLst>
          </p:cNvPr>
          <p:cNvSpPr txBox="1"/>
          <p:nvPr/>
        </p:nvSpPr>
        <p:spPr>
          <a:xfrm>
            <a:off x="-68807" y="1158699"/>
            <a:ext cx="4159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DOUX, HYDRATANT 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RESPECTUEUX DE LA PEAU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6233596-096B-A028-951E-14E81D7CE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09" y="2632428"/>
            <a:ext cx="1998674" cy="19904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EC0051C-03FB-1E50-89FC-2DA9BAAA4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17" y="3659426"/>
            <a:ext cx="1998674" cy="1941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9AAB9C-CF2F-C82B-0D90-4DA0712099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03" y="2525719"/>
            <a:ext cx="1998674" cy="199045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126E94-12B9-2B94-2445-590306D2EC1A}"/>
              </a:ext>
            </a:extLst>
          </p:cNvPr>
          <p:cNvSpPr txBox="1"/>
          <p:nvPr/>
        </p:nvSpPr>
        <p:spPr>
          <a:xfrm>
            <a:off x="1082966" y="3130148"/>
            <a:ext cx="2070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HUILE DE COCO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072E3A-F4B7-18E8-6D06-D30243071FB0}"/>
              </a:ext>
            </a:extLst>
          </p:cNvPr>
          <p:cNvSpPr txBox="1"/>
          <p:nvPr/>
        </p:nvSpPr>
        <p:spPr>
          <a:xfrm>
            <a:off x="1200276" y="4363009"/>
            <a:ext cx="2801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HUILE D'ARBRE </a:t>
            </a:r>
            <a:r>
              <a:rPr lang="en-US" altLang="zh-CN" sz="1600" b="1" dirty="0" err="1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À</a:t>
            </a: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65A64D-5F20-186B-77C9-75A17D4474CD}"/>
              </a:ext>
            </a:extLst>
          </p:cNvPr>
          <p:cNvSpPr txBox="1"/>
          <p:nvPr/>
        </p:nvSpPr>
        <p:spPr>
          <a:xfrm>
            <a:off x="6806647" y="1855663"/>
            <a:ext cx="1429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GINSENG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1AE8AF1-7D63-1078-BAAC-5BDCA8B0A29B}"/>
              </a:ext>
            </a:extLst>
          </p:cNvPr>
          <p:cNvSpPr txBox="1"/>
          <p:nvPr/>
        </p:nvSpPr>
        <p:spPr>
          <a:xfrm>
            <a:off x="6301077" y="3214459"/>
            <a:ext cx="1818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SOPHORA </a:t>
            </a: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LAVESCENS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2697F2-5FE0-1B49-A375-77908DCD85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7526" y="151877"/>
            <a:ext cx="434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COMPOSANTS DU MINOSEED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6E9615-C2F3-844B-9B88-191BE73BAC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5104F81-CAA9-AF45-8162-7232E4DCE85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748087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E86A8C-F253-CB44-8F26-A6BA7722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" y="928806"/>
            <a:ext cx="9124725" cy="42611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7B2A9EE-632E-5A61-A612-657E3216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5" y="2841557"/>
            <a:ext cx="428010" cy="7386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5B886AD-DCC9-0D9E-4E08-513B456A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75" y="3789749"/>
            <a:ext cx="494014" cy="6725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CA9BF7-A5CE-E8D0-DBEF-959A5934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99" y="2183231"/>
            <a:ext cx="390779" cy="57614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C7E8ACF-5B33-9B96-6A65-35E3FB4C2C36}"/>
              </a:ext>
            </a:extLst>
          </p:cNvPr>
          <p:cNvGrpSpPr/>
          <p:nvPr/>
        </p:nvGrpSpPr>
        <p:grpSpPr>
          <a:xfrm>
            <a:off x="621941" y="3305658"/>
            <a:ext cx="2117411" cy="341114"/>
            <a:chOff x="778158" y="4184926"/>
            <a:chExt cx="2823214" cy="454818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16AD160-D012-FD5C-DD16-DE19EE75B29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58" y="4634345"/>
              <a:ext cx="2424513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7C0931D-7B0D-6112-E623-BE34D45C7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27" y="4184926"/>
              <a:ext cx="407845" cy="454818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895EF9-64CA-B1A6-A6A1-0BECE0E220A1}"/>
              </a:ext>
            </a:extLst>
          </p:cNvPr>
          <p:cNvGrpSpPr/>
          <p:nvPr/>
        </p:nvGrpSpPr>
        <p:grpSpPr>
          <a:xfrm>
            <a:off x="3686575" y="3952821"/>
            <a:ext cx="2689863" cy="568707"/>
            <a:chOff x="-68995" y="3876069"/>
            <a:chExt cx="3586484" cy="758276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EFF0C9A-661F-EDFD-EDA7-1718282D7A94}"/>
                </a:ext>
              </a:extLst>
            </p:cNvPr>
            <p:cNvCxnSpPr>
              <a:cxnSpLocks/>
            </p:cNvCxnSpPr>
            <p:nvPr/>
          </p:nvCxnSpPr>
          <p:spPr>
            <a:xfrm>
              <a:off x="-68995" y="4634345"/>
              <a:ext cx="3148726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44F8512-F946-D0BF-1C1E-9F58FFD35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9731" y="3876069"/>
              <a:ext cx="437758" cy="758276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3E31649-7C15-54A6-0DC4-9A9322BD8CFB}"/>
              </a:ext>
            </a:extLst>
          </p:cNvPr>
          <p:cNvSpPr txBox="1"/>
          <p:nvPr/>
        </p:nvSpPr>
        <p:spPr>
          <a:xfrm>
            <a:off x="263452" y="3666654"/>
            <a:ext cx="26686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ANTI-BACTÉRIEN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ANTI-INFLAMMATION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altLang="zh-CN" sz="1400" b="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0A769D-F0EA-072F-E773-EF8F1DFD4FD3}"/>
              </a:ext>
            </a:extLst>
          </p:cNvPr>
          <p:cNvSpPr txBox="1"/>
          <p:nvPr/>
        </p:nvSpPr>
        <p:spPr>
          <a:xfrm>
            <a:off x="3564458" y="4538651"/>
            <a:ext cx="5152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FAVORISE LE RAJEUNISSEMENT DES CELLULES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B6ABE6C-BCD7-2896-D84A-F2FE3F330554}"/>
              </a:ext>
            </a:extLst>
          </p:cNvPr>
          <p:cNvGrpSpPr/>
          <p:nvPr/>
        </p:nvGrpSpPr>
        <p:grpSpPr>
          <a:xfrm>
            <a:off x="6655454" y="2891440"/>
            <a:ext cx="2727827" cy="584775"/>
            <a:chOff x="9304595" y="3601724"/>
            <a:chExt cx="3240131" cy="77970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1CA9FF8-F98B-68D9-F6E0-7B4D3C53B8CD}"/>
                </a:ext>
              </a:extLst>
            </p:cNvPr>
            <p:cNvGrpSpPr/>
            <p:nvPr/>
          </p:nvGrpSpPr>
          <p:grpSpPr>
            <a:xfrm flipH="1">
              <a:off x="9304595" y="3728064"/>
              <a:ext cx="2457752" cy="637489"/>
              <a:chOff x="551369" y="4011260"/>
              <a:chExt cx="3470785" cy="747903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42E90F3B-5D96-E795-02FB-560BB7591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369" y="4759163"/>
                <a:ext cx="2528362" cy="0"/>
              </a:xfrm>
              <a:prstGeom prst="line">
                <a:avLst/>
              </a:prstGeom>
              <a:ln w="3175">
                <a:solidFill>
                  <a:srgbClr val="BF9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47DCAC6-6DCB-9F08-3408-CBEC608C4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731" y="4011260"/>
                <a:ext cx="942423" cy="747903"/>
              </a:xfrm>
              <a:prstGeom prst="line">
                <a:avLst/>
              </a:prstGeom>
              <a:ln w="3175">
                <a:solidFill>
                  <a:srgbClr val="BF9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43DE05-ABE0-FAD1-B7D6-32B7429D1005}"/>
                </a:ext>
              </a:extLst>
            </p:cNvPr>
            <p:cNvSpPr txBox="1"/>
            <p:nvPr/>
          </p:nvSpPr>
          <p:spPr>
            <a:xfrm>
              <a:off x="9957418" y="3601724"/>
              <a:ext cx="2587308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rgbClr val="9A53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srgbClr val="A26D1E"/>
                  </a:solidFill>
                </a:rPr>
                <a:t>ANTI-OXIDATION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C10A25F-5FE8-B7F4-8C4A-D0869F715C22}"/>
              </a:ext>
            </a:extLst>
          </p:cNvPr>
          <p:cNvSpPr txBox="1"/>
          <p:nvPr/>
        </p:nvSpPr>
        <p:spPr>
          <a:xfrm>
            <a:off x="151157" y="1012098"/>
            <a:ext cx="72836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AUGMENTE LA RÉSISTANCE GLOBALE DES CELLULES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EE918A7-0333-6143-90F4-DFBD303DAD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567801-A6CC-16B5-EF0C-971A8C6D6FEE}"/>
              </a:ext>
            </a:extLst>
          </p:cNvPr>
          <p:cNvSpPr txBox="1"/>
          <p:nvPr/>
        </p:nvSpPr>
        <p:spPr>
          <a:xfrm>
            <a:off x="-21595" y="151877"/>
            <a:ext cx="6142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RACINES DE GINSENG</a:t>
            </a:r>
          </a:p>
        </p:txBody>
      </p:sp>
      <p:pic>
        <p:nvPicPr>
          <p:cNvPr id="22" name="Image 15">
            <a:extLst>
              <a:ext uri="{FF2B5EF4-FFF2-40B4-BE49-F238E27FC236}">
                <a16:creationId xmlns:a16="http://schemas.microsoft.com/office/drawing/2014/main" id="{C26B85C6-50D2-9D4B-B95C-2323D03EC9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2D07A388-C1C7-1342-84E6-A891941F85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777949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85D02E-9B8B-E84C-8174-052839E2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" y="1008578"/>
            <a:ext cx="9124725" cy="413492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D20BF85-6AC8-232C-EE65-B665AFF61C3D}"/>
              </a:ext>
            </a:extLst>
          </p:cNvPr>
          <p:cNvSpPr/>
          <p:nvPr/>
        </p:nvSpPr>
        <p:spPr>
          <a:xfrm>
            <a:off x="2278646" y="2257342"/>
            <a:ext cx="3418757" cy="980815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EXCELLENT POUR L'ÉLIMINATION DES ACARIENS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F8D8AE0-219C-91B3-A0F3-F82633E788A1}"/>
              </a:ext>
            </a:extLst>
          </p:cNvPr>
          <p:cNvSpPr/>
          <p:nvPr/>
        </p:nvSpPr>
        <p:spPr>
          <a:xfrm>
            <a:off x="2260151" y="3387000"/>
            <a:ext cx="3507599" cy="1002118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ALCALOÏDE POUR EFFET ANTI-BACTÉRIEN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2B22C6-6952-D4E7-4A4E-8A004238E147}"/>
              </a:ext>
            </a:extLst>
          </p:cNvPr>
          <p:cNvSpPr txBox="1"/>
          <p:nvPr/>
        </p:nvSpPr>
        <p:spPr>
          <a:xfrm>
            <a:off x="1437931" y="1216390"/>
            <a:ext cx="687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EFFICACITÉ ANTIBACTÉRIENNE ET ANTI-ACARIENNE ≥ </a:t>
            </a:r>
            <a:r>
              <a:rPr lang="fr-CM" altLang="zh-CN" sz="21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99,9%.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DA1751-449E-5393-ADE0-44E47B83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0"/>
          <a:stretch/>
        </p:blipFill>
        <p:spPr>
          <a:xfrm>
            <a:off x="5455867" y="3560415"/>
            <a:ext cx="2077049" cy="15830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45F701-C8F1-7A41-A324-32D2CDA369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D849677-CE27-C815-D024-A4ABDC59D16C}"/>
              </a:ext>
            </a:extLst>
          </p:cNvPr>
          <p:cNvSpPr txBox="1"/>
          <p:nvPr/>
        </p:nvSpPr>
        <p:spPr>
          <a:xfrm>
            <a:off x="-169654" y="131085"/>
            <a:ext cx="5867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EXTRAIT DE SOPHORA FLAVESCENS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5C5302CA-96C0-D046-8247-7972EC4769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6EEB80FA-D14C-514F-B5D3-A3455063E7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991766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E1436F-D46C-7345-9C0F-27DA58B4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0"/>
            <a:ext cx="9109364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AC96F03-353F-039F-6686-A426F6A0959C}"/>
              </a:ext>
            </a:extLst>
          </p:cNvPr>
          <p:cNvSpPr txBox="1"/>
          <p:nvPr/>
        </p:nvSpPr>
        <p:spPr>
          <a:xfrm>
            <a:off x="90752" y="2652435"/>
            <a:ext cx="193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AUGMENTATION DE LA FERMETÉ DE LA PEAU DU VISAGE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6029D2-FA03-29A1-459C-436392786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1" y="1736575"/>
            <a:ext cx="1050289" cy="921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617A67-F641-718F-2DD0-2F191F441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05756" y="1736575"/>
            <a:ext cx="1050289" cy="9213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4B5582-F7DF-BE1B-C52B-0BA8F954E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62" y="1736575"/>
            <a:ext cx="1050289" cy="9213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08328A6-FF78-4FFD-68B2-D69BFC98265D}"/>
              </a:ext>
            </a:extLst>
          </p:cNvPr>
          <p:cNvGrpSpPr/>
          <p:nvPr/>
        </p:nvGrpSpPr>
        <p:grpSpPr>
          <a:xfrm>
            <a:off x="740901" y="1882519"/>
            <a:ext cx="806415" cy="646331"/>
            <a:chOff x="1378308" y="3263172"/>
            <a:chExt cx="1184380" cy="949264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D25B172-B896-2B4F-BF63-F0B91CF2E032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13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5F27B2A-FA24-5B04-2A17-63EB19959A5A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D69AEF9-C414-B0E6-8F77-90839173E4EE}"/>
              </a:ext>
            </a:extLst>
          </p:cNvPr>
          <p:cNvGrpSpPr/>
          <p:nvPr/>
        </p:nvGrpSpPr>
        <p:grpSpPr>
          <a:xfrm>
            <a:off x="2529973" y="1882519"/>
            <a:ext cx="806415" cy="646331"/>
            <a:chOff x="1378308" y="3263172"/>
            <a:chExt cx="1184380" cy="949264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1FD890E-9190-A9F9-EF71-9FBAAFA1496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29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2645ED6-2469-6D88-B2E2-FED7F53FBE61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D591282-C00B-6C85-B782-F17A2332FCEA}"/>
              </a:ext>
            </a:extLst>
          </p:cNvPr>
          <p:cNvGrpSpPr/>
          <p:nvPr/>
        </p:nvGrpSpPr>
        <p:grpSpPr>
          <a:xfrm>
            <a:off x="4415132" y="1879281"/>
            <a:ext cx="806415" cy="646331"/>
            <a:chOff x="1378308" y="3263172"/>
            <a:chExt cx="1184380" cy="94926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98D9467-1A7E-CA22-C5A0-98E67F09AEC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14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216B81F-6212-2CC7-BCF9-71B30DA063AC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8A60E389-6AE0-23CC-5B4A-A877A66D21A6}"/>
              </a:ext>
            </a:extLst>
          </p:cNvPr>
          <p:cNvSpPr txBox="1"/>
          <p:nvPr/>
        </p:nvSpPr>
        <p:spPr>
          <a:xfrm>
            <a:off x="2041760" y="2652435"/>
            <a:ext cx="1832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RÉDUCTION 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ÉCAILLE DE LA PEAU DE L'AVANT-BRAS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41A2B-6538-E215-46F1-D66D77C8E585}"/>
              </a:ext>
            </a:extLst>
          </p:cNvPr>
          <p:cNvSpPr txBox="1"/>
          <p:nvPr/>
        </p:nvSpPr>
        <p:spPr>
          <a:xfrm>
            <a:off x="3876951" y="2676914"/>
            <a:ext cx="189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AMÉLIORATION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LA DOUCEUR DE LA PEAU DE L'AVANT-BRAS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DFD5D5-475C-B044-837D-6938EAEA6F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3A6FF70-4EDC-9F35-8630-73042ADC6DDF}"/>
              </a:ext>
            </a:extLst>
          </p:cNvPr>
          <p:cNvSpPr txBox="1"/>
          <p:nvPr/>
        </p:nvSpPr>
        <p:spPr>
          <a:xfrm>
            <a:off x="264101" y="240438"/>
            <a:ext cx="4957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PARTICULES DE FEUILLES D’OR</a:t>
            </a: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EA606D6-2975-C64A-9772-73D2832F0E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7D097D38-CC6F-FF45-AE75-10C9910C631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02817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4C83B73-A694-A648-B73A-5B5A3406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375"/>
            <a:ext cx="9124725" cy="517875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D70AAAE-DEF2-F57E-E9C2-1D735A4CA746}"/>
              </a:ext>
            </a:extLst>
          </p:cNvPr>
          <p:cNvSpPr txBox="1"/>
          <p:nvPr/>
        </p:nvSpPr>
        <p:spPr>
          <a:xfrm>
            <a:off x="4411304" y="3190570"/>
            <a:ext cx="21634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CRÈME ÉPILATOIRE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E6A21F4-BB97-BDF2-D7B7-925D04506E0F}"/>
              </a:ext>
            </a:extLst>
          </p:cNvPr>
          <p:cNvSpPr txBox="1"/>
          <p:nvPr/>
        </p:nvSpPr>
        <p:spPr>
          <a:xfrm>
            <a:off x="2622337" y="3286801"/>
            <a:ext cx="1674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GEL DE DOUCHE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B3875DB-CB35-533A-315D-2ED788E4CD17}"/>
              </a:ext>
            </a:extLst>
          </p:cNvPr>
          <p:cNvSpPr txBox="1"/>
          <p:nvPr/>
        </p:nvSpPr>
        <p:spPr>
          <a:xfrm>
            <a:off x="689885" y="2827171"/>
            <a:ext cx="1653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ETTOYANT POUR VISAGE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11B61E4-D093-8A5A-AC88-84483BFA19EE}"/>
              </a:ext>
            </a:extLst>
          </p:cNvPr>
          <p:cNvSpPr txBox="1"/>
          <p:nvPr/>
        </p:nvSpPr>
        <p:spPr>
          <a:xfrm>
            <a:off x="6750033" y="3016696"/>
            <a:ext cx="2037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LAVAGE DES MAINS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873DE6E7-AFDB-A361-30FF-B47253BC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3" y="3704971"/>
            <a:ext cx="2011429" cy="145999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1FBADC4-7E46-78E3-39CF-FBC0CBA2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1" y="3704971"/>
            <a:ext cx="2011429" cy="145999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42874C53-6AB8-3D86-3828-88D0816C3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04" y="3704971"/>
            <a:ext cx="2011429" cy="145999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BB95B10-0F74-307C-D883-2D7F57C0F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9666" r="7737" b="11209"/>
          <a:stretch/>
        </p:blipFill>
        <p:spPr>
          <a:xfrm>
            <a:off x="2331404" y="2835889"/>
            <a:ext cx="610865" cy="586480"/>
          </a:xfrm>
          <a:prstGeom prst="ellipse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9EB8270-F125-F0B7-2D2C-4E381CB9B7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8639" r="13026" b="8269"/>
          <a:stretch/>
        </p:blipFill>
        <p:spPr>
          <a:xfrm>
            <a:off x="1282086" y="2209525"/>
            <a:ext cx="535905" cy="604275"/>
          </a:xfrm>
          <a:prstGeom prst="ellipse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3B52AAC-009D-0772-9563-C88B0A6C6E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t="7773" r="17540" b="6546"/>
          <a:stretch/>
        </p:blipFill>
        <p:spPr>
          <a:xfrm>
            <a:off x="6282466" y="2777445"/>
            <a:ext cx="462485" cy="646991"/>
          </a:xfrm>
          <a:prstGeom prst="ellipse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77A17BB-686A-174A-2666-D47FD151D2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0877" r="9950" b="10875"/>
          <a:stretch/>
        </p:blipFill>
        <p:spPr>
          <a:xfrm>
            <a:off x="7127227" y="2348906"/>
            <a:ext cx="617023" cy="600864"/>
          </a:xfrm>
          <a:prstGeom prst="ellipse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A46C52A5-6A05-B1BB-E584-2C1B16AA9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09" y="3704971"/>
            <a:ext cx="2011429" cy="1459993"/>
          </a:xfrm>
          <a:prstGeom prst="rect">
            <a:avLst/>
          </a:prstGeom>
        </p:spPr>
      </p:pic>
      <p:sp>
        <p:nvSpPr>
          <p:cNvPr id="52" name="椭圆 51">
            <a:extLst>
              <a:ext uri="{FF2B5EF4-FFF2-40B4-BE49-F238E27FC236}">
                <a16:creationId xmlns:a16="http://schemas.microsoft.com/office/drawing/2014/main" id="{E90A4884-6C69-E7F2-7C24-F61436B00182}"/>
              </a:ext>
            </a:extLst>
          </p:cNvPr>
          <p:cNvSpPr/>
          <p:nvPr/>
        </p:nvSpPr>
        <p:spPr>
          <a:xfrm>
            <a:off x="1542617" y="2085753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9C7CC16-5D04-4EAD-28B6-D0EF98399693}"/>
              </a:ext>
            </a:extLst>
          </p:cNvPr>
          <p:cNvSpPr/>
          <p:nvPr/>
        </p:nvSpPr>
        <p:spPr>
          <a:xfrm>
            <a:off x="2558561" y="2753216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BC74D8F3-1D30-1435-A5C1-C020F798840A}"/>
              </a:ext>
            </a:extLst>
          </p:cNvPr>
          <p:cNvSpPr/>
          <p:nvPr/>
        </p:nvSpPr>
        <p:spPr>
          <a:xfrm>
            <a:off x="6448619" y="2666949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D76D5A-53EE-39F5-9820-CB98C01993B1}"/>
              </a:ext>
            </a:extLst>
          </p:cNvPr>
          <p:cNvSpPr/>
          <p:nvPr/>
        </p:nvSpPr>
        <p:spPr>
          <a:xfrm>
            <a:off x="7367641" y="2097324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738A29-F94F-10B7-3933-525CC3EAB3C6}"/>
              </a:ext>
            </a:extLst>
          </p:cNvPr>
          <p:cNvSpPr txBox="1"/>
          <p:nvPr/>
        </p:nvSpPr>
        <p:spPr>
          <a:xfrm>
            <a:off x="2943742" y="2313399"/>
            <a:ext cx="33752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USAGE MULTIPLE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4FCD7F-5ECF-A694-88BC-6B2C9A624DF5}"/>
              </a:ext>
            </a:extLst>
          </p:cNvPr>
          <p:cNvGrpSpPr/>
          <p:nvPr/>
        </p:nvGrpSpPr>
        <p:grpSpPr>
          <a:xfrm>
            <a:off x="3559475" y="1610490"/>
            <a:ext cx="1822778" cy="495759"/>
            <a:chOff x="850766" y="3426351"/>
            <a:chExt cx="2551933" cy="67518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B85BB42-9C97-8DAF-1AF1-0BF43E647037}"/>
                </a:ext>
              </a:extLst>
            </p:cNvPr>
            <p:cNvSpPr/>
            <p:nvPr/>
          </p:nvSpPr>
          <p:spPr>
            <a:xfrm>
              <a:off x="850766" y="3426351"/>
              <a:ext cx="2551933" cy="67518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FC27CF4-CE0A-CD18-103B-FE492EF22438}"/>
                </a:ext>
              </a:extLst>
            </p:cNvPr>
            <p:cNvSpPr txBox="1"/>
            <p:nvPr/>
          </p:nvSpPr>
          <p:spPr>
            <a:xfrm>
              <a:off x="1033809" y="3496723"/>
              <a:ext cx="2185845" cy="534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49EFAB3E-A6C1-4B47-B387-04E49D4B97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34" name="图片 4">
            <a:extLst>
              <a:ext uri="{FF2B5EF4-FFF2-40B4-BE49-F238E27FC236}">
                <a16:creationId xmlns:a16="http://schemas.microsoft.com/office/drawing/2014/main" id="{FDD02EA9-22A0-2245-8DF0-70A69798C5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0253" r="11112" b="26278"/>
          <a:stretch/>
        </p:blipFill>
        <p:spPr>
          <a:xfrm>
            <a:off x="729974" y="35574"/>
            <a:ext cx="1717967" cy="684910"/>
          </a:xfrm>
          <a:prstGeom prst="rect">
            <a:avLst/>
          </a:prstGeom>
        </p:spPr>
      </p:pic>
      <p:pic>
        <p:nvPicPr>
          <p:cNvPr id="30" name="Image 15">
            <a:extLst>
              <a:ext uri="{FF2B5EF4-FFF2-40B4-BE49-F238E27FC236}">
                <a16:creationId xmlns:a16="http://schemas.microsoft.com/office/drawing/2014/main" id="{8B502A98-CF12-7E44-AA47-E8D318B73F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2" name="ZoneTexte 16">
            <a:extLst>
              <a:ext uri="{FF2B5EF4-FFF2-40B4-BE49-F238E27FC236}">
                <a16:creationId xmlns:a16="http://schemas.microsoft.com/office/drawing/2014/main" id="{BE8F0345-F3AB-3841-8767-B2A17EFC37A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8828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1B8661-E2BF-EC45-ABC7-D26EEBF8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" y="581114"/>
            <a:ext cx="9140139" cy="45623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61AA7C-A8A2-B9F6-8F69-DFFC4521B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5" y="2461272"/>
            <a:ext cx="1477454" cy="148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61F48A-084D-1CA6-3EF5-EDA53FF1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13" y="2453994"/>
            <a:ext cx="1477454" cy="14866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43FB2C-29F0-AFDC-F749-14A2518E6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65" y="2433519"/>
            <a:ext cx="1477454" cy="14866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41B659-A9B2-6582-8F96-6AD6BD87F81C}"/>
              </a:ext>
            </a:extLst>
          </p:cNvPr>
          <p:cNvSpPr txBox="1"/>
          <p:nvPr/>
        </p:nvSpPr>
        <p:spPr>
          <a:xfrm>
            <a:off x="-413521" y="1195569"/>
            <a:ext cx="6125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FROTTER DÉLICATEMENT POUR CRÉER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UNE MOUSSE ABONDANTE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42C63A-B880-9EF6-B252-9653E450BFFE}"/>
              </a:ext>
            </a:extLst>
          </p:cNvPr>
          <p:cNvSpPr txBox="1"/>
          <p:nvPr/>
        </p:nvSpPr>
        <p:spPr>
          <a:xfrm>
            <a:off x="275796" y="3819489"/>
            <a:ext cx="1219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NETTOIE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6F5073-FC3A-7200-617C-2DD2C7669125}"/>
              </a:ext>
            </a:extLst>
          </p:cNvPr>
          <p:cNvSpPr txBox="1"/>
          <p:nvPr/>
        </p:nvSpPr>
        <p:spPr>
          <a:xfrm>
            <a:off x="1603084" y="3813080"/>
            <a:ext cx="1590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SANS SERRAGE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ED141B-6CAD-DA44-4968-171485BF573D}"/>
              </a:ext>
            </a:extLst>
          </p:cNvPr>
          <p:cNvSpPr txBox="1"/>
          <p:nvPr/>
        </p:nvSpPr>
        <p:spPr>
          <a:xfrm>
            <a:off x="3179353" y="3813080"/>
            <a:ext cx="1716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 IRRITANT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8637D6-5F31-5348-8495-DBD6043BB9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E6FEF9-C1CF-DCB6-586D-AF7F2889696C}"/>
              </a:ext>
            </a:extLst>
          </p:cNvPr>
          <p:cNvSpPr txBox="1"/>
          <p:nvPr/>
        </p:nvSpPr>
        <p:spPr>
          <a:xfrm>
            <a:off x="193574" y="256227"/>
            <a:ext cx="5064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MOUSSE CRÉMEUSE ET DENSE</a:t>
            </a: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9D646809-A40D-D942-AF52-FA785C6574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6" name="ZoneTexte 16">
            <a:extLst>
              <a:ext uri="{FF2B5EF4-FFF2-40B4-BE49-F238E27FC236}">
                <a16:creationId xmlns:a16="http://schemas.microsoft.com/office/drawing/2014/main" id="{0F4B3FAA-47A1-A84A-B444-57712DC856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39702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5B4C78-1F70-094C-A982-744D9045C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" y="929893"/>
            <a:ext cx="9133399" cy="42136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F665DE7-8D03-2189-DF31-BA55FD7C2C26}"/>
              </a:ext>
            </a:extLst>
          </p:cNvPr>
          <p:cNvSpPr txBox="1"/>
          <p:nvPr/>
        </p:nvSpPr>
        <p:spPr>
          <a:xfrm>
            <a:off x="5837750" y="1678011"/>
            <a:ext cx="2854089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MOUSSE RAPIDEMENT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79C138-F159-1DB7-1B68-73CFB57C5B43}"/>
              </a:ext>
            </a:extLst>
          </p:cNvPr>
          <p:cNvSpPr txBox="1"/>
          <p:nvPr/>
        </p:nvSpPr>
        <p:spPr>
          <a:xfrm>
            <a:off x="5841195" y="2640710"/>
            <a:ext cx="3484229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NETTOYAGE INSTANTANÉ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13DC29-14A7-4B0A-A13C-A3D0FF2715B4}"/>
              </a:ext>
            </a:extLst>
          </p:cNvPr>
          <p:cNvSpPr txBox="1"/>
          <p:nvPr/>
        </p:nvSpPr>
        <p:spPr>
          <a:xfrm>
            <a:off x="5868319" y="3652351"/>
            <a:ext cx="3263522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SENTEUR RICHE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26CE72-BF15-729B-CF06-FF19AA85A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75" y="1529534"/>
            <a:ext cx="1023436" cy="10409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12F6B9-1840-515F-0211-CB983477A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45" y="3500815"/>
            <a:ext cx="1023436" cy="10409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E9DA40-9212-4342-366C-8B6E05F37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75" y="2489438"/>
            <a:ext cx="1023436" cy="10409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7788C7-DD80-5A47-B90A-8C318FF8AE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10EFFD-B766-D767-4A5B-FA27D0B87A87}"/>
              </a:ext>
            </a:extLst>
          </p:cNvPr>
          <p:cNvSpPr txBox="1"/>
          <p:nvPr/>
        </p:nvSpPr>
        <p:spPr>
          <a:xfrm>
            <a:off x="-264310" y="226459"/>
            <a:ext cx="5017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EXPÉRIENCE DE SPA </a:t>
            </a: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6F400844-E306-BD46-A23B-50A31E757F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EEFA19C7-6A82-FA41-B21C-2E975DABCEF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71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304" y="1409030"/>
            <a:ext cx="4688568" cy="35164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853380" y="3306896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PRISONNIER                        DE SON TRAVAIL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221349" y="145774"/>
            <a:ext cx="47434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616103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519219" y="1189963"/>
            <a:ext cx="549797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TRAVAILLEUR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INDÉPENDANT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762B35-3EA5-98A0-E169-A38E57D46265}"/>
              </a:ext>
            </a:extLst>
          </p:cNvPr>
          <p:cNvSpPr txBox="1"/>
          <p:nvPr/>
        </p:nvSpPr>
        <p:spPr>
          <a:xfrm>
            <a:off x="12159" y="997302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  <a:endParaRPr lang="fr-FR" sz="8000" dirty="0"/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0A9A6683-DA98-7449-B4C9-C22C9D5C6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E9A9E74-6517-C746-BA32-7D390F232C5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09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B017403-C953-CF4D-839A-A1AD387D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036"/>
            <a:ext cx="9118023" cy="43487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A8ED6A4-0547-2C22-89B5-9CA2DA379066}"/>
              </a:ext>
            </a:extLst>
          </p:cNvPr>
          <p:cNvSpPr txBox="1"/>
          <p:nvPr/>
        </p:nvSpPr>
        <p:spPr>
          <a:xfrm>
            <a:off x="527900" y="1944569"/>
            <a:ext cx="3355164" cy="2093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MÉTAUX LOURDS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MICROBIOME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BACTÉRIES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PARABEN</a:t>
            </a:r>
            <a:endParaRPr lang="en-US" altLang="zh-CN" sz="10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TRICLOSAN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ALLERGENS</a:t>
            </a:r>
            <a:endParaRPr lang="en-US" altLang="zh-CN" sz="10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ÉLIMINE LES ACARIENS </a:t>
            </a:r>
            <a:r>
              <a:rPr lang="en-US" altLang="zh-CN" sz="11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À</a:t>
            </a: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99,91%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ÉLIMINE LES BACTÉRIES </a:t>
            </a:r>
            <a:r>
              <a:rPr lang="en-US" altLang="zh-CN" sz="11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À</a:t>
            </a: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99,91%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F57300-0DB9-02EB-3118-6E989067E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8" y="2024609"/>
            <a:ext cx="305916" cy="234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26012D-68B5-1313-97BC-F9DEE762B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5" y="3778464"/>
            <a:ext cx="305916" cy="2343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FE6D04-0CED-B561-494D-F1AAC359F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" y="3268677"/>
            <a:ext cx="305916" cy="2343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904AC3-6C26-6CCE-982C-A2BA2501E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0" y="2282808"/>
            <a:ext cx="305916" cy="2343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B3EDB3-B04F-7623-408B-58835ACD9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4" y="2535777"/>
            <a:ext cx="305916" cy="2343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9D1FAE-21B5-14BD-2EE8-64CC83EB4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4" y="2775570"/>
            <a:ext cx="305916" cy="2343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7745E3-BB67-CEA2-C3A0-6116D110F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5" y="3020877"/>
            <a:ext cx="305916" cy="2343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5ACE84-2835-7A90-5D22-D9DF86B32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5" y="3518384"/>
            <a:ext cx="305916" cy="2343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DCF10B-CA85-9C4E-89F5-CE15E1DA9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74E01F29-CC48-7440-926F-97C94D91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0253" r="11112" b="26278"/>
          <a:stretch/>
        </p:blipFill>
        <p:spPr>
          <a:xfrm>
            <a:off x="380778" y="-61931"/>
            <a:ext cx="1717967" cy="684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25156-B082-C1C0-6ADC-9B6BA5428B29}"/>
              </a:ext>
            </a:extLst>
          </p:cNvPr>
          <p:cNvSpPr txBox="1"/>
          <p:nvPr/>
        </p:nvSpPr>
        <p:spPr>
          <a:xfrm>
            <a:off x="968356" y="181343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62864A5-CDEA-AD4B-A155-164E9DDF46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E69B60D3-E485-6E44-9542-4975319C747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07947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rgbClr val="EEF2F0"/>
            </a:gs>
            <a:gs pos="70000">
              <a:srgbClr val="E3EAEA"/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E538EF-14BC-4CD0-9184-1AD89A4F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581" y="76489"/>
            <a:ext cx="3066932" cy="5067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E96CFB-7B68-1B3A-F6D5-7B63DDC9A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" y="1287826"/>
            <a:ext cx="4571359" cy="3540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81284A-B88D-E045-BDB3-6F34BA46BB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08" y="1164374"/>
            <a:ext cx="3569601" cy="378753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3D0BD501-B90B-8146-8213-1B28E16A3C52}"/>
              </a:ext>
            </a:extLst>
          </p:cNvPr>
          <p:cNvSpPr txBox="1"/>
          <p:nvPr/>
        </p:nvSpPr>
        <p:spPr>
          <a:xfrm>
            <a:off x="1897125" y="294390"/>
            <a:ext cx="586696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EZENO: DENTIFRICE THÉRAPEUTIQUE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618E6-7932-8940-ADE6-DD966F658D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16" y="262531"/>
            <a:ext cx="1570048" cy="780780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856AC93A-D630-1C45-91B8-6734B93505E6}"/>
              </a:ext>
            </a:extLst>
          </p:cNvPr>
          <p:cNvSpPr txBox="1"/>
          <p:nvPr/>
        </p:nvSpPr>
        <p:spPr>
          <a:xfrm>
            <a:off x="2241244" y="1859329"/>
            <a:ext cx="4369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000" b="1" dirty="0">
                <a:pattFill prst="pct80">
                  <a:fgClr>
                    <a:srgbClr val="00B050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SANTÉ BUCCO-DENTAIRE</a:t>
            </a:r>
          </a:p>
          <a:p>
            <a:pPr algn="ctr"/>
            <a:r>
              <a:rPr lang="fr-FR" altLang="zh-CN" sz="2000" b="1" dirty="0">
                <a:pattFill prst="pct80">
                  <a:fgClr>
                    <a:srgbClr val="00B050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GINSENG</a:t>
            </a:r>
          </a:p>
        </p:txBody>
      </p:sp>
    </p:spTree>
    <p:extLst>
      <p:ext uri="{BB962C8B-B14F-4D97-AF65-F5344CB8AC3E}">
        <p14:creationId xmlns:p14="http://schemas.microsoft.com/office/powerpoint/2010/main" val="397003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B026B91-F35A-8D45-A349-642AE037F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9" y="0"/>
            <a:ext cx="9156159" cy="5143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7D1B8B4-6CBF-ABED-4DAB-C2E7DD5B1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257" y="1020962"/>
            <a:ext cx="1122437" cy="10849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99081D3-4094-8F51-5FE8-8403FEB202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62" y="2295120"/>
            <a:ext cx="1189302" cy="114954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73ADA91-D1FB-58E5-2A4A-DC6E7709C5C6}"/>
              </a:ext>
            </a:extLst>
          </p:cNvPr>
          <p:cNvSpPr txBox="1"/>
          <p:nvPr/>
        </p:nvSpPr>
        <p:spPr>
          <a:xfrm>
            <a:off x="604458" y="1154379"/>
            <a:ext cx="4595272" cy="7418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GINGIVITE BACTÉRIENNE !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F90412-169B-1A1C-DE51-3FE1ACB81505}"/>
              </a:ext>
            </a:extLst>
          </p:cNvPr>
          <p:cNvSpPr txBox="1"/>
          <p:nvPr/>
        </p:nvSpPr>
        <p:spPr>
          <a:xfrm>
            <a:off x="7563710" y="2654127"/>
            <a:ext cx="1310006" cy="63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MAL DE DENT</a:t>
            </a:r>
          </a:p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327617-6EAB-7D95-0457-82F3285DEEB4}"/>
              </a:ext>
            </a:extLst>
          </p:cNvPr>
          <p:cNvSpPr txBox="1"/>
          <p:nvPr/>
        </p:nvSpPr>
        <p:spPr>
          <a:xfrm>
            <a:off x="3898138" y="2592892"/>
            <a:ext cx="220495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Plaque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92DD21-4C9B-47D7-B28B-4451B0CEC032}"/>
              </a:ext>
            </a:extLst>
          </p:cNvPr>
          <p:cNvSpPr txBox="1"/>
          <p:nvPr/>
        </p:nvSpPr>
        <p:spPr>
          <a:xfrm>
            <a:off x="3910235" y="2898684"/>
            <a:ext cx="207275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Poche </a:t>
            </a: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parodontale</a:t>
            </a: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D91046-B140-D849-DEAF-24D253AEA22B}"/>
              </a:ext>
            </a:extLst>
          </p:cNvPr>
          <p:cNvSpPr txBox="1"/>
          <p:nvPr/>
        </p:nvSpPr>
        <p:spPr>
          <a:xfrm>
            <a:off x="3886912" y="3540197"/>
            <a:ext cx="207275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Inflammation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F92DF5-5580-2822-34E6-08F1D81A7277}"/>
              </a:ext>
            </a:extLst>
          </p:cNvPr>
          <p:cNvSpPr txBox="1"/>
          <p:nvPr/>
        </p:nvSpPr>
        <p:spPr>
          <a:xfrm>
            <a:off x="3878750" y="4054237"/>
            <a:ext cx="234668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Réduction</a:t>
            </a: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du </a:t>
            </a: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niveau</a:t>
            </a: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osseux</a:t>
            </a:r>
            <a:endParaRPr lang="en-US" altLang="zh-CN" sz="12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B9B83E8-D2CB-8C87-001C-38849E7A13C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310326" y="2731392"/>
            <a:ext cx="587812" cy="67501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7B74E1F-B072-2C70-EC6F-F760588616AE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345804" y="3268016"/>
            <a:ext cx="564431" cy="42551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079A991-E71F-D4CE-00FD-BCB1D487B1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22505" y="3678697"/>
            <a:ext cx="364407" cy="4174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CA9E4D7-BBFC-47BD-DB48-A43B2D232E0F}"/>
              </a:ext>
            </a:extLst>
          </p:cNvPr>
          <p:cNvCxnSpPr>
            <a:cxnSpLocks/>
          </p:cNvCxnSpPr>
          <p:nvPr/>
        </p:nvCxnSpPr>
        <p:spPr>
          <a:xfrm flipV="1">
            <a:off x="3332142" y="4206211"/>
            <a:ext cx="546609" cy="4582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751D5A6-3625-00A1-B193-48F9C92F6689}"/>
              </a:ext>
            </a:extLst>
          </p:cNvPr>
          <p:cNvSpPr txBox="1"/>
          <p:nvPr/>
        </p:nvSpPr>
        <p:spPr>
          <a:xfrm>
            <a:off x="223284" y="2908551"/>
            <a:ext cx="139256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Gencive</a:t>
            </a:r>
            <a:endParaRPr lang="en-US" altLang="zh-CN" sz="14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7E85FD-C4B5-129B-F5FB-A6E7A300BA67}"/>
              </a:ext>
            </a:extLst>
          </p:cNvPr>
          <p:cNvSpPr txBox="1"/>
          <p:nvPr/>
        </p:nvSpPr>
        <p:spPr>
          <a:xfrm>
            <a:off x="513415" y="3115073"/>
            <a:ext cx="1099164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Os</a:t>
            </a: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de la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mâchoire</a:t>
            </a:r>
            <a:endParaRPr lang="en-US" altLang="zh-CN" sz="14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F472924-4BB7-9643-49DB-FB2A906A4031}"/>
              </a:ext>
            </a:extLst>
          </p:cNvPr>
          <p:cNvCxnSpPr>
            <a:cxnSpLocks/>
          </p:cNvCxnSpPr>
          <p:nvPr/>
        </p:nvCxnSpPr>
        <p:spPr>
          <a:xfrm>
            <a:off x="1794782" y="3806347"/>
            <a:ext cx="415152" cy="233731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B78E665-D71E-F52A-705E-F35083A3F30E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615844" y="3170161"/>
            <a:ext cx="558330" cy="246467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983398-1DAC-F2AB-830C-48E735D7B25A}"/>
              </a:ext>
            </a:extLst>
          </p:cNvPr>
          <p:cNvGrpSpPr/>
          <p:nvPr/>
        </p:nvGrpSpPr>
        <p:grpSpPr>
          <a:xfrm>
            <a:off x="1043119" y="2034619"/>
            <a:ext cx="1622467" cy="545205"/>
            <a:chOff x="1142741" y="2794458"/>
            <a:chExt cx="2163289" cy="468015"/>
          </a:xfrm>
        </p:grpSpPr>
        <p:sp>
          <p:nvSpPr>
            <p:cNvPr id="39" name="矩形: 圆顶角 38">
              <a:extLst>
                <a:ext uri="{FF2B5EF4-FFF2-40B4-BE49-F238E27FC236}">
                  <a16:creationId xmlns:a16="http://schemas.microsoft.com/office/drawing/2014/main" id="{8C4E8C13-B616-B8AD-CF8C-6335707E5953}"/>
                </a:ext>
              </a:extLst>
            </p:cNvPr>
            <p:cNvSpPr/>
            <p:nvPr/>
          </p:nvSpPr>
          <p:spPr>
            <a:xfrm rot="16200000">
              <a:off x="2014451" y="1970895"/>
              <a:ext cx="468015" cy="2115142"/>
            </a:xfrm>
            <a:prstGeom prst="round2SameRect">
              <a:avLst/>
            </a:prstGeom>
            <a:solidFill>
              <a:srgbClr val="8CA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23B2F18-09F2-6884-C214-F96822B9D597}"/>
                </a:ext>
              </a:extLst>
            </p:cNvPr>
            <p:cNvSpPr txBox="1"/>
            <p:nvPr/>
          </p:nvSpPr>
          <p:spPr>
            <a:xfrm>
              <a:off x="1142741" y="2883154"/>
              <a:ext cx="2162049" cy="290622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DENT NORMALE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962A94C-1864-08CF-9975-7C3B7A3EC093}"/>
              </a:ext>
            </a:extLst>
          </p:cNvPr>
          <p:cNvGrpSpPr/>
          <p:nvPr/>
        </p:nvGrpSpPr>
        <p:grpSpPr>
          <a:xfrm>
            <a:off x="2784666" y="2053025"/>
            <a:ext cx="1586357" cy="649971"/>
            <a:chOff x="1166816" y="2794458"/>
            <a:chExt cx="2115142" cy="614357"/>
          </a:xfrm>
        </p:grpSpPr>
        <p:sp>
          <p:nvSpPr>
            <p:cNvPr id="42" name="矩形: 圆顶角 41">
              <a:extLst>
                <a:ext uri="{FF2B5EF4-FFF2-40B4-BE49-F238E27FC236}">
                  <a16:creationId xmlns:a16="http://schemas.microsoft.com/office/drawing/2014/main" id="{5026188B-E961-D7C4-BFEB-072CE55E32B8}"/>
                </a:ext>
              </a:extLst>
            </p:cNvPr>
            <p:cNvSpPr/>
            <p:nvPr/>
          </p:nvSpPr>
          <p:spPr>
            <a:xfrm rot="5400000" flipH="1">
              <a:off x="1990379" y="1970895"/>
              <a:ext cx="468015" cy="2115142"/>
            </a:xfrm>
            <a:prstGeom prst="round2SameRect">
              <a:avLst/>
            </a:prstGeom>
            <a:solidFill>
              <a:srgbClr val="C3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3C5369C-0E97-6B62-521B-89DEE7708C04}"/>
                </a:ext>
              </a:extLst>
            </p:cNvPr>
            <p:cNvSpPr txBox="1"/>
            <p:nvPr/>
          </p:nvSpPr>
          <p:spPr>
            <a:xfrm>
              <a:off x="1293411" y="2826990"/>
              <a:ext cx="1924583" cy="581825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PARODONTITE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F310354-DF38-4F87-3C92-E436E2CAD27F}"/>
              </a:ext>
            </a:extLst>
          </p:cNvPr>
          <p:cNvSpPr txBox="1"/>
          <p:nvPr/>
        </p:nvSpPr>
        <p:spPr>
          <a:xfrm>
            <a:off x="7686624" y="1116868"/>
            <a:ext cx="1413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GONFLEMENT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 GENCIVES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ET SAIGNEMENT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0F3F23-6829-BA55-FDF0-315709C79DDA}"/>
              </a:ext>
            </a:extLst>
          </p:cNvPr>
          <p:cNvGrpSpPr/>
          <p:nvPr/>
        </p:nvGrpSpPr>
        <p:grpSpPr>
          <a:xfrm>
            <a:off x="5030013" y="1334958"/>
            <a:ext cx="1413164" cy="814489"/>
            <a:chOff x="10325398" y="2314695"/>
            <a:chExt cx="1459361" cy="1187121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BCBB7D82-3FB0-105C-6170-E4983A92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63" y="2314695"/>
              <a:ext cx="1228181" cy="1187121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7EE585E-A97B-74DD-6983-67F89C348006}"/>
                </a:ext>
              </a:extLst>
            </p:cNvPr>
            <p:cNvSpPr txBox="1"/>
            <p:nvPr/>
          </p:nvSpPr>
          <p:spPr>
            <a:xfrm>
              <a:off x="10325398" y="2330072"/>
              <a:ext cx="1459361" cy="807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MAUVAISE HALEINE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E800FCC4-4954-C240-8C8C-F6610E313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262A0B4-B224-CB4E-BDAA-AD461685C9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4" y="33956"/>
            <a:ext cx="1480592" cy="7362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22B42C7-021F-FFF8-5A2A-4B3C183C22E3}"/>
              </a:ext>
            </a:extLst>
          </p:cNvPr>
          <p:cNvSpPr txBox="1"/>
          <p:nvPr/>
        </p:nvSpPr>
        <p:spPr>
          <a:xfrm>
            <a:off x="1822746" y="120279"/>
            <a:ext cx="467623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LES EXPÉRIENCES DOULOUREUSES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5C2AAA3D-8D5A-2A40-9D75-F414CC4B85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5" name="ZoneTexte 16">
            <a:extLst>
              <a:ext uri="{FF2B5EF4-FFF2-40B4-BE49-F238E27FC236}">
                <a16:creationId xmlns:a16="http://schemas.microsoft.com/office/drawing/2014/main" id="{1AFDFDF6-C5A2-DB45-9239-EE87A94D2EE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23754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D5280A-A905-B3D0-9105-77F2E1CB1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936"/>
            <a:ext cx="9144000" cy="52050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A38570-7EA9-EA48-B0D0-DD67BF1963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978504" y="1283917"/>
            <a:ext cx="4625937" cy="4625937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A7CC7D67-2B5A-F108-5657-B3425D55FAAB}"/>
              </a:ext>
            </a:extLst>
          </p:cNvPr>
          <p:cNvSpPr txBox="1"/>
          <p:nvPr/>
        </p:nvSpPr>
        <p:spPr>
          <a:xfrm>
            <a:off x="543416" y="2014032"/>
            <a:ext cx="3595592" cy="56698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spc="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CONTIENT </a:t>
            </a: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fr-FR" b="1" spc="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SORTES DE SAPONINE ET DE GINSÉNOSIDES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F79398A-7C83-5B7D-AA74-9E8A8DB5AC71}"/>
              </a:ext>
            </a:extLst>
          </p:cNvPr>
          <p:cNvSpPr txBox="1"/>
          <p:nvPr/>
        </p:nvSpPr>
        <p:spPr>
          <a:xfrm>
            <a:off x="543416" y="2941308"/>
            <a:ext cx="3954406" cy="843981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PROPRIÉTÉS ANTI-INFLAMMATOIRES ET</a:t>
            </a:r>
            <a:r>
              <a:rPr lang="fr-FR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ANTIMICROBIENNES</a:t>
            </a:r>
          </a:p>
          <a:p>
            <a:pPr marL="266224" marR="12906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6207" algn="l"/>
              </a:tabLst>
              <a:defRPr/>
            </a:pPr>
            <a:endParaRPr b="1" dirty="0">
              <a:solidFill>
                <a:srgbClr val="4472C4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2DDC58C-9075-5350-EC5B-E53BAAC6AC58}"/>
              </a:ext>
            </a:extLst>
          </p:cNvPr>
          <p:cNvSpPr txBox="1"/>
          <p:nvPr/>
        </p:nvSpPr>
        <p:spPr>
          <a:xfrm>
            <a:off x="522840" y="3822105"/>
            <a:ext cx="4271351" cy="54902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24 HEURES DE PROTECTION LONGUE DURÉE</a:t>
            </a:r>
          </a:p>
          <a:p>
            <a:pPr marL="9525">
              <a:spcBef>
                <a:spcPts val="101"/>
              </a:spcBef>
              <a:defRPr/>
            </a:pPr>
            <a:endParaRPr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C1634D-87F2-110C-B7F5-73644D362DAB}"/>
              </a:ext>
            </a:extLst>
          </p:cNvPr>
          <p:cNvSpPr txBox="1"/>
          <p:nvPr/>
        </p:nvSpPr>
        <p:spPr>
          <a:xfrm>
            <a:off x="4897676" y="2290328"/>
            <a:ext cx="1836410" cy="47464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en-US" sz="1400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RÉPARE LES GENCIVES EN </a:t>
            </a:r>
            <a:r>
              <a:rPr lang="en-US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altLang="zh-CN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zh-CN" sz="1600" b="1" spc="-4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À</a:t>
            </a:r>
            <a:r>
              <a:rPr lang="en-US" altLang="zh-CN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2 SEMAINES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09F2E58F-F880-46F9-5211-0857DD266C30}"/>
              </a:ext>
            </a:extLst>
          </p:cNvPr>
          <p:cNvSpPr txBox="1"/>
          <p:nvPr/>
        </p:nvSpPr>
        <p:spPr>
          <a:xfrm>
            <a:off x="3370253" y="4407950"/>
            <a:ext cx="2379175" cy="720871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fr-FR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3 À 4 SEMAINES</a:t>
            </a:r>
          </a:p>
          <a:p>
            <a:pPr marL="9049" marR="129065" algn="ctr">
              <a:tabLst>
                <a:tab pos="116207" algn="l"/>
              </a:tabLst>
              <a:defRPr/>
            </a:pPr>
            <a:r>
              <a:rPr lang="fr-FR" sz="1600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AMÉLIORE LE PARODONTE</a:t>
            </a:r>
          </a:p>
          <a:p>
            <a:pPr marL="9049" marR="129065" algn="ctr">
              <a:tabLst>
                <a:tab pos="116207" algn="l"/>
              </a:tabLst>
              <a:defRPr/>
            </a:pPr>
            <a:endParaRPr lang="en-US" sz="1400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E0E409-545C-A74B-AA4D-08D0DDCA6E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F3D2FA6B-112F-4649-BF78-941FDDF53707}"/>
              </a:ext>
            </a:extLst>
          </p:cNvPr>
          <p:cNvSpPr txBox="1"/>
          <p:nvPr/>
        </p:nvSpPr>
        <p:spPr>
          <a:xfrm>
            <a:off x="238375" y="185020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– LE ROI DE LA MÉDECINE CHINOISE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639426B-2CB6-3BCE-0E6F-BE2352D86B9E}"/>
              </a:ext>
            </a:extLst>
          </p:cNvPr>
          <p:cNvSpPr txBox="1"/>
          <p:nvPr/>
        </p:nvSpPr>
        <p:spPr>
          <a:xfrm>
            <a:off x="572763" y="1312546"/>
            <a:ext cx="3536897" cy="28998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0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EXTRAIT DE PANAX GINSENG</a:t>
            </a: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B0EA7121-C9DE-3E44-872D-1B804E276100}"/>
              </a:ext>
            </a:extLst>
          </p:cNvPr>
          <p:cNvSpPr/>
          <p:nvPr/>
        </p:nvSpPr>
        <p:spPr>
          <a:xfrm rot="14400000" flipH="1" flipV="1">
            <a:off x="274322" y="137469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Freeform 41">
            <a:extLst>
              <a:ext uri="{FF2B5EF4-FFF2-40B4-BE49-F238E27FC236}">
                <a16:creationId xmlns:a16="http://schemas.microsoft.com/office/drawing/2014/main" id="{B7D4DDA2-D74A-5140-ADFA-5C38C3BB870E}"/>
              </a:ext>
            </a:extLst>
          </p:cNvPr>
          <p:cNvSpPr/>
          <p:nvPr/>
        </p:nvSpPr>
        <p:spPr>
          <a:xfrm rot="14400000" flipH="1" flipV="1">
            <a:off x="274322" y="206596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6CCC4821-BE78-944A-84CC-07C3DBAFA74C}"/>
              </a:ext>
            </a:extLst>
          </p:cNvPr>
          <p:cNvSpPr/>
          <p:nvPr/>
        </p:nvSpPr>
        <p:spPr>
          <a:xfrm rot="14400000" flipH="1" flipV="1">
            <a:off x="262403" y="300147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78BBE78-0B77-4A4C-925C-F6AD2C6749D6}"/>
              </a:ext>
            </a:extLst>
          </p:cNvPr>
          <p:cNvSpPr/>
          <p:nvPr/>
        </p:nvSpPr>
        <p:spPr>
          <a:xfrm rot="14400000" flipH="1" flipV="1">
            <a:off x="274323" y="38717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1ECC70-7D2D-8741-AD4B-6B3C4B9F06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F6AFFC0-A56A-FA45-AD27-488C39556D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55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95276B-3FD3-834D-888F-DD79F6F400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2" y="3767"/>
            <a:ext cx="9116874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0FAB89-C681-FE4B-B4D4-64C88BBD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615249" y="1290222"/>
            <a:ext cx="4625937" cy="462593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B48103-A8EA-951A-9F5F-19AE178503ED}"/>
              </a:ext>
            </a:extLst>
          </p:cNvPr>
          <p:cNvSpPr txBox="1"/>
          <p:nvPr/>
        </p:nvSpPr>
        <p:spPr>
          <a:xfrm>
            <a:off x="3854559" y="1284094"/>
            <a:ext cx="3597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PROTECTION CONTRE </a:t>
            </a:r>
            <a:r>
              <a:rPr lang="en-US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99.9% </a:t>
            </a:r>
            <a:r>
              <a:rPr lang="fr-FR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 BACTÉRIES À LONG TERME.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9D3EC9C-8D18-44F2-6C1B-2764DC113EC3}"/>
              </a:ext>
            </a:extLst>
          </p:cNvPr>
          <p:cNvSpPr txBox="1"/>
          <p:nvPr/>
        </p:nvSpPr>
        <p:spPr>
          <a:xfrm>
            <a:off x="3854559" y="2720633"/>
            <a:ext cx="3349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fr-FR" altLang="zh-CN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L'EXTRAIT DE GINSENG PROTÈGE </a:t>
            </a:r>
          </a:p>
          <a:p>
            <a:pPr lvl="0">
              <a:lnSpc>
                <a:spcPct val="100000"/>
              </a:lnSpc>
              <a:defRPr/>
            </a:pPr>
            <a:r>
              <a:rPr lang="fr-FR" altLang="zh-CN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EFFICACEMENT CONTRE LES PLAQUES ET CARIES DENTAIRES.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FB55C06-E996-5A5F-8FBB-765920A1C542}"/>
              </a:ext>
            </a:extLst>
          </p:cNvPr>
          <p:cNvSpPr/>
          <p:nvPr/>
        </p:nvSpPr>
        <p:spPr>
          <a:xfrm>
            <a:off x="211018" y="3870195"/>
            <a:ext cx="1925431" cy="40931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PLAQUE DENTAIRE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D5BC5B6-3318-16CB-E349-698EFB4380E0}"/>
              </a:ext>
            </a:extLst>
          </p:cNvPr>
          <p:cNvSpPr/>
          <p:nvPr/>
        </p:nvSpPr>
        <p:spPr>
          <a:xfrm>
            <a:off x="419621" y="1609123"/>
            <a:ext cx="1925431" cy="40931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b="1" dirty="0">
                <a:solidFill>
                  <a:schemeClr val="tx2"/>
                </a:solidFill>
              </a:rPr>
              <a:t>CARIES DENTAIRES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3647AA-63F0-F94D-A0FE-6B57E56B7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F4EB2D7-C83B-1B4D-94C8-A165AB820060}"/>
              </a:ext>
            </a:extLst>
          </p:cNvPr>
          <p:cNvSpPr txBox="1"/>
          <p:nvPr/>
        </p:nvSpPr>
        <p:spPr>
          <a:xfrm>
            <a:off x="183816" y="108573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– LE ROI DE LA MEDECINE CHINOISE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7B5123AE-CA29-3445-8549-EEA685FA78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5F452EEA-3B11-574B-9A5D-E74195E48F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8339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ACF5D1B-B094-B544-ABBA-07912CFDF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9" y="68851"/>
            <a:ext cx="9116875" cy="5143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D175069-B2BE-2270-F40E-EAA3684B6A8B}"/>
              </a:ext>
            </a:extLst>
          </p:cNvPr>
          <p:cNvSpPr txBox="1"/>
          <p:nvPr/>
        </p:nvSpPr>
        <p:spPr>
          <a:xfrm>
            <a:off x="3661134" y="2486142"/>
            <a:ext cx="200006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HALEINE FRAÎCHE</a:t>
            </a:r>
            <a:endParaRPr lang="zh-CN" altLang="en-US" sz="1400" b="1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032C7839-D3E1-325B-47B2-D0CC84C94DC5}"/>
              </a:ext>
            </a:extLst>
          </p:cNvPr>
          <p:cNvSpPr txBox="1">
            <a:spLocks/>
          </p:cNvSpPr>
          <p:nvPr/>
        </p:nvSpPr>
        <p:spPr>
          <a:xfrm>
            <a:off x="5972503" y="2435813"/>
            <a:ext cx="2724626" cy="399821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94"/>
              </a:spcBef>
              <a:defRPr/>
            </a:pPr>
            <a:r>
              <a:rPr lang="fr-FR" sz="1400" b="1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TEXTURE DE LA PÂTE DE QUALITÉ SUPÉRIEURE</a:t>
            </a:r>
            <a:endParaRPr lang="en-US" sz="1400" b="1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B448F18B-5891-60D4-608C-BB0B1FF58367}"/>
              </a:ext>
            </a:extLst>
          </p:cNvPr>
          <p:cNvSpPr txBox="1"/>
          <p:nvPr/>
        </p:nvSpPr>
        <p:spPr>
          <a:xfrm>
            <a:off x="3471289" y="2998182"/>
            <a:ext cx="2631497" cy="59166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L'HUILE DE L'ARBRE À THÉ ABSORBE </a:t>
            </a:r>
          </a:p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LES PARTICULES ODORANTES</a:t>
            </a:r>
          </a:p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endParaRPr lang="en-US" sz="1200" i="1" spc="-75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9C63C0-B3DC-5775-A27E-531E103B80E6}"/>
              </a:ext>
            </a:extLst>
          </p:cNvPr>
          <p:cNvSpPr txBox="1"/>
          <p:nvPr/>
        </p:nvSpPr>
        <p:spPr>
          <a:xfrm>
            <a:off x="230799" y="2454531"/>
            <a:ext cx="318737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fr-FR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NETTOYAGE EN</a:t>
            </a:r>
          </a:p>
          <a:p>
            <a:pPr lvl="0" algn="ctr">
              <a:defRPr/>
            </a:pPr>
            <a:r>
              <a:rPr lang="fr-FR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PROFONDEUR</a:t>
            </a:r>
            <a:endParaRPr lang="zh-CN" altLang="en-US" sz="1400" b="1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C4DF5543-D1B2-1922-D635-6F3C0822C2B9}"/>
              </a:ext>
            </a:extLst>
          </p:cNvPr>
          <p:cNvSpPr txBox="1"/>
          <p:nvPr/>
        </p:nvSpPr>
        <p:spPr>
          <a:xfrm>
            <a:off x="3510401" y="3722509"/>
            <a:ext cx="2237420" cy="57884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05966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PROCURE UNE HALEINE PLUS FRAÎCHE ET DURABLE</a:t>
            </a:r>
          </a:p>
          <a:p>
            <a:pPr marL="105966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endParaRPr lang="en-US" sz="1200" i="1" spc="4" dirty="0">
              <a:solidFill>
                <a:srgbClr val="FF0000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E1677B0-3DE0-C10D-635F-9671B757DF46}"/>
              </a:ext>
            </a:extLst>
          </p:cNvPr>
          <p:cNvSpPr txBox="1"/>
          <p:nvPr/>
        </p:nvSpPr>
        <p:spPr>
          <a:xfrm>
            <a:off x="695025" y="2998182"/>
            <a:ext cx="3041198" cy="94304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LA SILICE ABSORBE LES TÂCHES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TENACES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</a:rPr>
              <a:t>EMPÊCHE LES TÂCHES D’ADHÉRER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0E3A99-BCBF-5146-B112-0F3AD6A72E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86D1B95-173C-C0DA-9AA4-5A3B3B15BC43}"/>
              </a:ext>
            </a:extLst>
          </p:cNvPr>
          <p:cNvGrpSpPr/>
          <p:nvPr/>
        </p:nvGrpSpPr>
        <p:grpSpPr>
          <a:xfrm>
            <a:off x="6459538" y="3017989"/>
            <a:ext cx="2439633" cy="1119473"/>
            <a:chOff x="8398293" y="3876253"/>
            <a:chExt cx="3252844" cy="1492632"/>
          </a:xfrm>
        </p:grpSpPr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3C0C361E-1F15-2FD0-841A-12B01DAC4DE5}"/>
                </a:ext>
              </a:extLst>
            </p:cNvPr>
            <p:cNvSpPr txBox="1">
              <a:spLocks/>
            </p:cNvSpPr>
            <p:nvPr/>
          </p:nvSpPr>
          <p:spPr>
            <a:xfrm>
              <a:off x="8414398" y="3876253"/>
              <a:ext cx="3236739" cy="93936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FINE ET LISSE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bject 19">
              <a:extLst>
                <a:ext uri="{FF2B5EF4-FFF2-40B4-BE49-F238E27FC236}">
                  <a16:creationId xmlns:a16="http://schemas.microsoft.com/office/drawing/2014/main" id="{DB084DFB-7166-1B86-7067-C65F756E80F2}"/>
                </a:ext>
              </a:extLst>
            </p:cNvPr>
            <p:cNvSpPr txBox="1">
              <a:spLocks/>
            </p:cNvSpPr>
            <p:nvPr/>
          </p:nvSpPr>
          <p:spPr>
            <a:xfrm>
              <a:off x="8398293" y="4843314"/>
              <a:ext cx="3236739" cy="52557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94"/>
                </a:spcBef>
                <a:spcAft>
                  <a:spcPts val="0"/>
                </a:spcAft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MOUSSE </a:t>
              </a:r>
              <a:r>
                <a:rPr lang="en-US" sz="1200" b="1" spc="-53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À</a:t>
              </a: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HAUTE DENSITÉ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94"/>
                </a:spcBef>
                <a:spcAft>
                  <a:spcPts val="0"/>
                </a:spcAft>
                <a:defRPr/>
              </a:pPr>
              <a:endParaRPr lang="en-US" sz="1200" i="1" spc="-5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Freeform 41">
            <a:extLst>
              <a:ext uri="{FF2B5EF4-FFF2-40B4-BE49-F238E27FC236}">
                <a16:creationId xmlns:a16="http://schemas.microsoft.com/office/drawing/2014/main" id="{A9CCB5A5-3E3D-6240-B675-F3FA88B8F654}"/>
              </a:ext>
            </a:extLst>
          </p:cNvPr>
          <p:cNvSpPr/>
          <p:nvPr/>
        </p:nvSpPr>
        <p:spPr>
          <a:xfrm rot="14400000" flipH="1" flipV="1">
            <a:off x="654203" y="306048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EF5CD39-FAE2-FC47-A2AE-41975A615290}"/>
              </a:ext>
            </a:extLst>
          </p:cNvPr>
          <p:cNvSpPr/>
          <p:nvPr/>
        </p:nvSpPr>
        <p:spPr>
          <a:xfrm rot="14400000" flipH="1" flipV="1">
            <a:off x="648506" y="3756439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310C50D-A12E-424E-A107-4AB84FDDDE4A}"/>
              </a:ext>
            </a:extLst>
          </p:cNvPr>
          <p:cNvSpPr/>
          <p:nvPr/>
        </p:nvSpPr>
        <p:spPr>
          <a:xfrm rot="14400000" flipH="1" flipV="1">
            <a:off x="3419389" y="3039429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7E3FB52E-54F9-CA45-AFC2-466FFE6D37B2}"/>
              </a:ext>
            </a:extLst>
          </p:cNvPr>
          <p:cNvSpPr/>
          <p:nvPr/>
        </p:nvSpPr>
        <p:spPr>
          <a:xfrm rot="14400000" flipH="1" flipV="1">
            <a:off x="3419611" y="3782892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89FB383F-A021-B84E-AFB3-CF298220E2FC}"/>
              </a:ext>
            </a:extLst>
          </p:cNvPr>
          <p:cNvSpPr/>
          <p:nvPr/>
        </p:nvSpPr>
        <p:spPr>
          <a:xfrm rot="14400000" flipH="1" flipV="1">
            <a:off x="6237746" y="3075337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5" name="Freeform 41">
            <a:extLst>
              <a:ext uri="{FF2B5EF4-FFF2-40B4-BE49-F238E27FC236}">
                <a16:creationId xmlns:a16="http://schemas.microsoft.com/office/drawing/2014/main" id="{7F5621A8-7E42-D84B-A58E-1AC98AB4B33A}"/>
              </a:ext>
            </a:extLst>
          </p:cNvPr>
          <p:cNvSpPr/>
          <p:nvPr/>
        </p:nvSpPr>
        <p:spPr>
          <a:xfrm rot="14400000" flipH="1" flipV="1">
            <a:off x="6226783" y="380179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BD49A523-D6FB-0349-B05C-AA44AA6B0B57}"/>
              </a:ext>
            </a:extLst>
          </p:cNvPr>
          <p:cNvSpPr txBox="1"/>
          <p:nvPr/>
        </p:nvSpPr>
        <p:spPr>
          <a:xfrm>
            <a:off x="39284" y="219931"/>
            <a:ext cx="556422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PLUS QU’UN DENTIFRICE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9AADE692-520F-3E43-82FC-F3ADB39548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46714872-6BAB-AC42-85A8-5EF7AA3A0B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56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2B47EE-0BEF-41B6-F12E-8F59A52A4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74" y="152400"/>
            <a:ext cx="9125293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A9EF5F-8464-2D4A-89E7-1DD2B388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56" y="521259"/>
            <a:ext cx="9125293" cy="5204379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8BBF3C5E-B81D-9102-E9A2-A2923EE566C9}"/>
              </a:ext>
            </a:extLst>
          </p:cNvPr>
          <p:cNvSpPr txBox="1"/>
          <p:nvPr/>
        </p:nvSpPr>
        <p:spPr>
          <a:xfrm>
            <a:off x="353156" y="1719158"/>
            <a:ext cx="1575397" cy="34528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893AC8">
                  <a:alpha val="23000"/>
                </a:srgbClr>
              </a:gs>
            </a:gsLst>
            <a:lin ang="1200000" scaled="0"/>
          </a:gradFill>
        </p:spPr>
        <p:txBody>
          <a:bodyPr vert="horz" wrap="square" lIns="0" tIns="21907" rIns="0" bIns="0" rtlCol="0" anchor="ctr">
            <a:spAutoFit/>
          </a:bodyPr>
          <a:lstStyle/>
          <a:p>
            <a:r>
              <a:rPr lang="en-US" sz="210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600" i="1" spc="-4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861ACD0-6942-BD52-ACD5-C78E1F669CB0}"/>
              </a:ext>
            </a:extLst>
          </p:cNvPr>
          <p:cNvSpPr txBox="1"/>
          <p:nvPr/>
        </p:nvSpPr>
        <p:spPr>
          <a:xfrm>
            <a:off x="353156" y="2548667"/>
            <a:ext cx="4218843" cy="4751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R="3810"/>
            <a:r>
              <a:rPr lang="fr-FR" sz="1500" b="1" spc="-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BROSSEZ-VOUS SOIGNEUSEMENT AU MOINS 2 FOIS PAR JOUR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01B9462-111A-5144-9298-4A90BB97F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037CEB8F-31B6-C241-8262-A0643F3050F4}"/>
              </a:ext>
            </a:extLst>
          </p:cNvPr>
          <p:cNvSpPr txBox="1"/>
          <p:nvPr/>
        </p:nvSpPr>
        <p:spPr>
          <a:xfrm>
            <a:off x="424205" y="181978"/>
            <a:ext cx="556422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PLUS QU’UN DENTIFRICE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09B9C95E-2E8C-B546-979C-912F26F82A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29806B7C-AAAA-224B-B2AC-1DAF06D0C12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82862-D141-8949-BFE0-936CD9B06547}"/>
              </a:ext>
            </a:extLst>
          </p:cNvPr>
          <p:cNvSpPr/>
          <p:nvPr/>
        </p:nvSpPr>
        <p:spPr>
          <a:xfrm>
            <a:off x="369096" y="1696488"/>
            <a:ext cx="137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4" dirty="0">
                <a:solidFill>
                  <a:srgbClr val="FFFFFF"/>
                </a:solidFill>
                <a:latin typeface="Calibri"/>
                <a:cs typeface="Calibri"/>
              </a:rPr>
              <a:t>UTILISATION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114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34BABF-25A3-1FC6-8704-3B86C238C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60" y="583852"/>
            <a:ext cx="9156159" cy="4559648"/>
          </a:xfrm>
          <a:prstGeom prst="rect">
            <a:avLst/>
          </a:prstGeom>
        </p:spPr>
      </p:pic>
      <p:sp>
        <p:nvSpPr>
          <p:cNvPr id="2" name="object 21">
            <a:extLst>
              <a:ext uri="{FF2B5EF4-FFF2-40B4-BE49-F238E27FC236}">
                <a16:creationId xmlns:a16="http://schemas.microsoft.com/office/drawing/2014/main" id="{0FC79057-5FB5-7B58-9ACC-A053C5CB03FB}"/>
              </a:ext>
            </a:extLst>
          </p:cNvPr>
          <p:cNvSpPr txBox="1"/>
          <p:nvPr/>
        </p:nvSpPr>
        <p:spPr>
          <a:xfrm>
            <a:off x="166359" y="2335575"/>
            <a:ext cx="2025732" cy="18274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FLUOR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fr-F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TRICOSAN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8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ALCOOL</a:t>
            </a:r>
            <a:endParaRPr lang="fr-FR" sz="1600" b="1" spc="8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1CE61B08-48C1-12CA-DF77-0F2940FA3716}"/>
              </a:ext>
            </a:extLst>
          </p:cNvPr>
          <p:cNvSpPr txBox="1"/>
          <p:nvPr/>
        </p:nvSpPr>
        <p:spPr>
          <a:xfrm>
            <a:off x="2210379" y="2360448"/>
            <a:ext cx="2194671" cy="17812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STÉROÏDES</a:t>
            </a:r>
            <a:endParaRPr lang="fr-FR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6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MICROBES</a:t>
            </a:r>
            <a:endParaRPr lang="fr-FR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CM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CM" sz="12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MÉTAUX LOURDS</a:t>
            </a:r>
            <a:endParaRPr lang="fr-CM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5"/>
              </a:spcBef>
              <a:tabLst>
                <a:tab pos="144782" algn="l"/>
              </a:tabLst>
            </a:pPr>
            <a:r>
              <a:rPr lang="fr-FR" sz="1600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endParaRPr lang="fr-CM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90D8F4-69A3-4514-EB3D-A142A461011A}"/>
              </a:ext>
            </a:extLst>
          </p:cNvPr>
          <p:cNvSpPr txBox="1"/>
          <p:nvPr/>
        </p:nvSpPr>
        <p:spPr>
          <a:xfrm>
            <a:off x="50938" y="1233329"/>
            <a:ext cx="14148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BREVETS ACCORDÉS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77D242-FEDE-D758-B08E-21D976BFC5B0}"/>
              </a:ext>
            </a:extLst>
          </p:cNvPr>
          <p:cNvSpPr txBox="1"/>
          <p:nvPr/>
        </p:nvSpPr>
        <p:spPr>
          <a:xfrm>
            <a:off x="2231674" y="1233329"/>
            <a:ext cx="4945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628F9C-EA47-ED8C-263D-83F8DE3129A3}"/>
              </a:ext>
            </a:extLst>
          </p:cNvPr>
          <p:cNvSpPr txBox="1"/>
          <p:nvPr/>
        </p:nvSpPr>
        <p:spPr>
          <a:xfrm>
            <a:off x="1461405" y="1646284"/>
            <a:ext cx="181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RAPPORTS CLINIQUES APPROUVÉS</a:t>
            </a:r>
          </a:p>
          <a:p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4D45998-5B26-0C4C-ABDE-D087F2CCBE3D}"/>
              </a:ext>
            </a:extLst>
          </p:cNvPr>
          <p:cNvSpPr txBox="1"/>
          <p:nvPr/>
        </p:nvSpPr>
        <p:spPr>
          <a:xfrm>
            <a:off x="3529198" y="1190994"/>
            <a:ext cx="4156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1379751-EEBA-5B70-EAC4-BE991C04E9DE}"/>
              </a:ext>
            </a:extLst>
          </p:cNvPr>
          <p:cNvSpPr txBox="1"/>
          <p:nvPr/>
        </p:nvSpPr>
        <p:spPr>
          <a:xfrm>
            <a:off x="2990243" y="1641432"/>
            <a:ext cx="1414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RÉUSSIE</a:t>
            </a:r>
          </a:p>
          <a:p>
            <a:pPr algn="ctr"/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BD9742-B2F5-F149-8926-3C79F8670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F6FD3F0-2CF3-394D-96CA-AF3D21F50F65}"/>
              </a:ext>
            </a:extLst>
          </p:cNvPr>
          <p:cNvSpPr txBox="1"/>
          <p:nvPr/>
        </p:nvSpPr>
        <p:spPr>
          <a:xfrm>
            <a:off x="-335429" y="207650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E6F6AB-12E9-8C46-8943-497E0DC95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3" y="3957604"/>
            <a:ext cx="796303" cy="7127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E66A61-8BE1-6B43-AD1A-A56B16070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2" y="3957604"/>
            <a:ext cx="866973" cy="7430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7E8F81-27DD-2E4C-AD7B-02CB0182D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34" y="3971940"/>
            <a:ext cx="871464" cy="7127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E04C10-D96E-2845-B871-51256BF68F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05" y="3968224"/>
            <a:ext cx="866973" cy="72499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48962660-78F5-4541-9351-AAC7207F32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2948367-5F59-C249-B7A2-F370B277B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87661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124F29-AE00-B74E-A5D1-F0E0467F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18"/>
            <a:ext cx="9144000" cy="5126181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F5A46C8-0621-DC4B-AFBC-7D440233F4B1}"/>
              </a:ext>
            </a:extLst>
          </p:cNvPr>
          <p:cNvSpPr txBox="1"/>
          <p:nvPr/>
        </p:nvSpPr>
        <p:spPr>
          <a:xfrm>
            <a:off x="175799" y="261396"/>
            <a:ext cx="573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7E006E9-9339-294D-B13D-365774A598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461" y="180867"/>
            <a:ext cx="1775923" cy="8831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388700-7439-9743-B7F8-795569AF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24" y="2277526"/>
            <a:ext cx="2494216" cy="7162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9A9D5B-7FE0-1142-9CD1-627826904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6" y="395563"/>
            <a:ext cx="2048100" cy="556486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69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地圖 的圖片&#10;&#10;自動產生的描述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49" r="1571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049F0569-92D7-1A43-8581-DDA5D1149CB3}"/>
              </a:ext>
            </a:extLst>
          </p:cNvPr>
          <p:cNvGrpSpPr/>
          <p:nvPr/>
        </p:nvGrpSpPr>
        <p:grpSpPr>
          <a:xfrm>
            <a:off x="6267037" y="4568993"/>
            <a:ext cx="2488430" cy="470363"/>
            <a:chOff x="8556229" y="6153723"/>
            <a:chExt cx="3317907" cy="62715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97BC34E-B4A4-1C4D-8447-FF021981AD58}"/>
                </a:ext>
              </a:extLst>
            </p:cNvPr>
            <p:cNvGrpSpPr/>
            <p:nvPr/>
          </p:nvGrpSpPr>
          <p:grpSpPr>
            <a:xfrm>
              <a:off x="10447370" y="6387737"/>
              <a:ext cx="1426766" cy="132998"/>
              <a:chOff x="451051" y="300446"/>
              <a:chExt cx="1426766" cy="132998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0454892-E298-A045-B642-F4FC1EAB2E12}"/>
                  </a:ext>
                </a:extLst>
              </p:cNvPr>
              <p:cNvSpPr/>
              <p:nvPr/>
            </p:nvSpPr>
            <p:spPr>
              <a:xfrm>
                <a:off x="451051" y="300657"/>
                <a:ext cx="405317" cy="132787"/>
              </a:xfrm>
              <a:prstGeom prst="rect">
                <a:avLst/>
              </a:prstGeom>
              <a:solidFill>
                <a:srgbClr val="43B0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6414B88-65A7-874E-8070-5B15430AE13E}"/>
                  </a:ext>
                </a:extLst>
              </p:cNvPr>
              <p:cNvSpPr/>
              <p:nvPr/>
            </p:nvSpPr>
            <p:spPr>
              <a:xfrm>
                <a:off x="966730" y="300446"/>
                <a:ext cx="395411" cy="132998"/>
              </a:xfrm>
              <a:prstGeom prst="rect">
                <a:avLst/>
              </a:prstGeom>
              <a:solidFill>
                <a:srgbClr val="EDC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A84374C-9BA4-3449-A00D-DFDF99032170}"/>
                  </a:ext>
                </a:extLst>
              </p:cNvPr>
              <p:cNvSpPr/>
              <p:nvPr/>
            </p:nvSpPr>
            <p:spPr>
              <a:xfrm>
                <a:off x="1472500" y="300446"/>
                <a:ext cx="405317" cy="132998"/>
              </a:xfrm>
              <a:prstGeom prst="rect">
                <a:avLst/>
              </a:prstGeom>
              <a:solidFill>
                <a:srgbClr val="F9C8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</p:grpSp>
        <p:pic>
          <p:nvPicPr>
            <p:cNvPr id="18" name="Picture 5" descr="Wonderguard_logo-01.png">
              <a:extLst>
                <a:ext uri="{FF2B5EF4-FFF2-40B4-BE49-F238E27FC236}">
                  <a16:creationId xmlns:a16="http://schemas.microsoft.com/office/drawing/2014/main" id="{85C1FF20-E2D8-CC40-8B9B-B64AAF35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229" y="6153723"/>
              <a:ext cx="1849023" cy="62715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DA3238E5-3974-E741-8942-13EC1F2D48A2}"/>
              </a:ext>
            </a:extLst>
          </p:cNvPr>
          <p:cNvSpPr txBox="1"/>
          <p:nvPr/>
        </p:nvSpPr>
        <p:spPr>
          <a:xfrm>
            <a:off x="633964" y="1179408"/>
            <a:ext cx="800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SOLUTION INTELLIGENTE DE PROTECTION HYGIÉNIQUE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6F217B4-31F0-CA41-A178-9EC2CA95C282}"/>
              </a:ext>
            </a:extLst>
          </p:cNvPr>
          <p:cNvGrpSpPr/>
          <p:nvPr/>
        </p:nvGrpSpPr>
        <p:grpSpPr>
          <a:xfrm>
            <a:off x="749233" y="1130147"/>
            <a:ext cx="7460379" cy="34289"/>
            <a:chOff x="753583" y="1208954"/>
            <a:chExt cx="4968676" cy="5280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DD3D211-C6A6-6C41-8BAE-6DE88D0CAF3F}"/>
                </a:ext>
              </a:extLst>
            </p:cNvPr>
            <p:cNvSpPr/>
            <p:nvPr/>
          </p:nvSpPr>
          <p:spPr>
            <a:xfrm flipV="1">
              <a:off x="4153329" y="1209616"/>
              <a:ext cx="1568930" cy="52145"/>
            </a:xfrm>
            <a:prstGeom prst="rect">
              <a:avLst/>
            </a:prstGeom>
            <a:solidFill>
              <a:srgbClr val="FAC95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B309922-532C-1042-B9B4-C6456179A7B6}"/>
                </a:ext>
              </a:extLst>
            </p:cNvPr>
            <p:cNvSpPr/>
            <p:nvPr/>
          </p:nvSpPr>
          <p:spPr>
            <a:xfrm flipV="1">
              <a:off x="753583" y="1208954"/>
              <a:ext cx="1568930" cy="52145"/>
            </a:xfrm>
            <a:prstGeom prst="rect">
              <a:avLst/>
            </a:prstGeom>
            <a:solidFill>
              <a:srgbClr val="43B0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595940-B1D2-8345-BE90-253654FCDF06}"/>
                </a:ext>
              </a:extLst>
            </p:cNvPr>
            <p:cNvSpPr/>
            <p:nvPr/>
          </p:nvSpPr>
          <p:spPr>
            <a:xfrm flipV="1">
              <a:off x="2453456" y="1208954"/>
              <a:ext cx="1568930" cy="52145"/>
            </a:xfrm>
            <a:prstGeom prst="rect">
              <a:avLst/>
            </a:prstGeom>
            <a:solidFill>
              <a:srgbClr val="EECAF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2EC959E2-E075-6046-BEF7-310DA3325DC9}"/>
              </a:ext>
            </a:extLst>
          </p:cNvPr>
          <p:cNvGrpSpPr/>
          <p:nvPr/>
        </p:nvGrpSpPr>
        <p:grpSpPr>
          <a:xfrm>
            <a:off x="4779260" y="1775174"/>
            <a:ext cx="4053448" cy="367188"/>
            <a:chOff x="385104" y="1927030"/>
            <a:chExt cx="4420914" cy="4895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AA11DFAE-3842-5545-9F56-8D06FDB67C5C}"/>
                </a:ext>
              </a:extLst>
            </p:cNvPr>
            <p:cNvSpPr/>
            <p:nvPr/>
          </p:nvSpPr>
          <p:spPr>
            <a:xfrm>
              <a:off x="385104" y="1927030"/>
              <a:ext cx="4283304" cy="489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66D24410-9B44-974D-8D5F-C85E371E8DAF}"/>
                </a:ext>
              </a:extLst>
            </p:cNvPr>
            <p:cNvSpPr txBox="1"/>
            <p:nvPr/>
          </p:nvSpPr>
          <p:spPr>
            <a:xfrm>
              <a:off x="522714" y="1973308"/>
              <a:ext cx="4283304" cy="410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B055"/>
                  </a:solidFill>
                  <a:latin typeface="Avenir Next" panose="020B0503020202020204" pitchFamily="34" charset="0"/>
                  <a:cs typeface="Calibri" panose="020F0502020204030204" pitchFamily="34" charset="0"/>
                </a:rPr>
                <a:t>LA TECHNOLOGIE INCU AÉROPORTÉE</a:t>
              </a:r>
            </a:p>
          </p:txBody>
        </p:sp>
      </p:grpSp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910463-A882-5F41-B5E0-FB793F0F2A6C}"/>
              </a:ext>
            </a:extLst>
          </p:cNvPr>
          <p:cNvSpPr/>
          <p:nvPr/>
        </p:nvSpPr>
        <p:spPr>
          <a:xfrm>
            <a:off x="3906983" y="2504732"/>
            <a:ext cx="5096006" cy="19520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541498" y="343511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WONDERGUARD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33A480-5C32-1E4F-838B-F04D71B45E1D}"/>
              </a:ext>
            </a:extLst>
          </p:cNvPr>
          <p:cNvSpPr/>
          <p:nvPr/>
        </p:nvSpPr>
        <p:spPr>
          <a:xfrm>
            <a:off x="3906983" y="2609034"/>
            <a:ext cx="51433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SOLUTION AÉROPORTÉE INCU AU MONDE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HAUTEMENT EFFICACE ET SÛRE POUR DÉSINFECTER L’AIR ET LES SURFACES. 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99,99 % D'EFFICACITÉ DANS LA DÉSACTIVATION DES VIRUS (CORONAVIRUS, GRIPPE H1N1, H2N3, SRAS, MERS)</a:t>
            </a:r>
          </a:p>
          <a:p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637491BC-8FD6-8842-8857-E483193A39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8DC42689-B01E-204C-AD0D-1C5967CC7E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94223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601" y="1037510"/>
            <a:ext cx="3651803" cy="364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25596" y="3721269"/>
            <a:ext cx="4928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POSSÈDE UN SYSTÈME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266129" y="125566"/>
            <a:ext cx="47434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86384" y="617172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-12159" y="1325865"/>
            <a:ext cx="599045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PROPRIÉTAIRE D’ENTREPRISE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44F6C2-61C5-A8B5-36D1-07622FDA8531}"/>
              </a:ext>
            </a:extLst>
          </p:cNvPr>
          <p:cNvSpPr txBox="1"/>
          <p:nvPr/>
        </p:nvSpPr>
        <p:spPr>
          <a:xfrm>
            <a:off x="8141405" y="2142264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D1C5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</a:t>
            </a:r>
            <a:endParaRPr lang="fr-FR" sz="8000" dirty="0">
              <a:solidFill>
                <a:srgbClr val="D1C5FF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B5B5FC49-6902-D94E-9E20-B7E301CB3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262A90A-712D-BA44-8EDF-DA8BC133719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2505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311292" y="278739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458328" y="1620813"/>
            <a:ext cx="822734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PURIFIE L’ENVIRONNEMENT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DIFFUSE LES IONS NÉGATIFS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PUISSANTS EFFETS ANTISEPTIQUES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PARASITES ET LES CHAMPIGNONS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ALLERGÈNES ET LES TOXINES DANS L’AIR</a:t>
            </a: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9650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311292" y="268158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572983" y="1681061"/>
            <a:ext cx="688074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DÉSINFECTE </a:t>
            </a:r>
            <a:r>
              <a:rPr lang="en-US" sz="2000" b="1" dirty="0" err="1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À</a:t>
            </a: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 99.9 %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HUMIDIFIE L’ENVIRONNEMENT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PROTÈGE CONTRE LES ALLERGIES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NÉTTOIE LES MOISISSURES</a:t>
            </a:r>
          </a:p>
          <a:p>
            <a:endParaRPr lang="en-US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ODEURS DANS L’AIR</a:t>
            </a: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546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1AB508-A1AF-C44C-8AFA-01E8EF51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6" r="4834" b="12103"/>
          <a:stretch/>
        </p:blipFill>
        <p:spPr>
          <a:xfrm>
            <a:off x="0" y="452531"/>
            <a:ext cx="9144000" cy="514350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9E8A9565-FAE2-AF49-99E5-0BFFA01F3A12}"/>
              </a:ext>
            </a:extLst>
          </p:cNvPr>
          <p:cNvGrpSpPr/>
          <p:nvPr/>
        </p:nvGrpSpPr>
        <p:grpSpPr>
          <a:xfrm>
            <a:off x="454778" y="1185523"/>
            <a:ext cx="5115503" cy="591070"/>
            <a:chOff x="-3477706" y="1625213"/>
            <a:chExt cx="4801943" cy="489578"/>
          </a:xfrm>
        </p:grpSpPr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0BFF1065-4AAA-D140-AF94-C23DC0416FE6}"/>
                </a:ext>
              </a:extLst>
            </p:cNvPr>
            <p:cNvSpPr/>
            <p:nvPr/>
          </p:nvSpPr>
          <p:spPr>
            <a:xfrm>
              <a:off x="-3477706" y="1625213"/>
              <a:ext cx="4801943" cy="4895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4D764FF-5651-9346-87A8-921DC831F556}"/>
                </a:ext>
              </a:extLst>
            </p:cNvPr>
            <p:cNvSpPr txBox="1"/>
            <p:nvPr/>
          </p:nvSpPr>
          <p:spPr>
            <a:xfrm>
              <a:off x="-3301392" y="1750388"/>
              <a:ext cx="4533940" cy="30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cs typeface="Arial Narrow"/>
                </a:rPr>
                <a:t>CONCENTRÉ IONIQUE DE NANO-CUIVRE</a:t>
              </a:r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0A862BD7-EA7D-884D-AD51-73BE6469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8" t="25761" r="60724" b="34495"/>
          <a:stretch/>
        </p:blipFill>
        <p:spPr>
          <a:xfrm>
            <a:off x="244364" y="2004697"/>
            <a:ext cx="658914" cy="70488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43370AE-67C5-FC4A-81C6-EB49850E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94" t="23301" r="32538" b="38774"/>
          <a:stretch/>
        </p:blipFill>
        <p:spPr>
          <a:xfrm>
            <a:off x="244364" y="3055856"/>
            <a:ext cx="658914" cy="67260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3948785-EDBD-2F48-87BC-FC4DC399A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1" t="29225" r="6179" b="36647"/>
          <a:stretch/>
        </p:blipFill>
        <p:spPr>
          <a:xfrm>
            <a:off x="244364" y="4163980"/>
            <a:ext cx="658914" cy="63174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3B7189F2-1F94-8A4E-9962-2C126C731233}"/>
              </a:ext>
            </a:extLst>
          </p:cNvPr>
          <p:cNvSpPr txBox="1"/>
          <p:nvPr/>
        </p:nvSpPr>
        <p:spPr>
          <a:xfrm>
            <a:off x="976995" y="2242876"/>
            <a:ext cx="5253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SOURCE MINÉRALE NATURELLE DU CANADA</a:t>
            </a:r>
          </a:p>
          <a:p>
            <a:pPr>
              <a:lnSpc>
                <a:spcPct val="200000"/>
              </a:lnSpc>
            </a:pPr>
            <a:endParaRPr lang="en-US" altLang="zh-HK" sz="9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pPr>
              <a:lnSpc>
                <a:spcPct val="200000"/>
              </a:lnSpc>
            </a:pPr>
            <a:endParaRPr lang="en-US" altLang="zh-HK" sz="14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CERTIFIÉ NSF &amp; EPA SANS TOXICITÉ</a:t>
            </a: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ET SANS DANGER</a:t>
            </a:r>
          </a:p>
          <a:p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PRODUIT DE LA NANOTECHNOLOGIE, SANS</a:t>
            </a: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EFFET SECONDAIRE</a:t>
            </a:r>
          </a:p>
        </p:txBody>
      </p:sp>
      <p:pic>
        <p:nvPicPr>
          <p:cNvPr id="25" name="Image 13">
            <a:extLst>
              <a:ext uri="{FF2B5EF4-FFF2-40B4-BE49-F238E27FC236}">
                <a16:creationId xmlns:a16="http://schemas.microsoft.com/office/drawing/2014/main" id="{D311FB11-D8DE-F246-A672-6B8A12A330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81B4E44-63F9-2445-98DD-0AF70B4159E2}"/>
              </a:ext>
            </a:extLst>
          </p:cNvPr>
          <p:cNvSpPr txBox="1"/>
          <p:nvPr/>
        </p:nvSpPr>
        <p:spPr>
          <a:xfrm>
            <a:off x="829166" y="288341"/>
            <a:ext cx="31402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 Narrow"/>
              </a:rPr>
              <a:t>CERTIFICATIONS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CF94A8EB-B6EE-1D44-B83F-9ABFCCABB0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8483E6D0-A1E2-4B4E-AED5-E624FE7FEB5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1656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B9116A6-003B-A048-80C1-BE1FCDB24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4" y="0"/>
            <a:ext cx="9125906" cy="5410929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F935C185-2E98-E646-B497-71B3819C57C0}"/>
              </a:ext>
            </a:extLst>
          </p:cNvPr>
          <p:cNvSpPr txBox="1"/>
          <p:nvPr/>
        </p:nvSpPr>
        <p:spPr>
          <a:xfrm>
            <a:off x="3389456" y="4454162"/>
            <a:ext cx="280695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391E5487-D1B0-9B45-B788-64F81C4F6F88}"/>
              </a:ext>
            </a:extLst>
          </p:cNvPr>
          <p:cNvSpPr txBox="1"/>
          <p:nvPr/>
        </p:nvSpPr>
        <p:spPr>
          <a:xfrm>
            <a:off x="-228323" y="3571746"/>
            <a:ext cx="449625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Straw</a:t>
            </a:r>
          </a:p>
        </p:txBody>
      </p:sp>
      <p:pic>
        <p:nvPicPr>
          <p:cNvPr id="23" name="Image 36">
            <a:extLst>
              <a:ext uri="{FF2B5EF4-FFF2-40B4-BE49-F238E27FC236}">
                <a16:creationId xmlns:a16="http://schemas.microsoft.com/office/drawing/2014/main" id="{C6CB3118-27D0-2E43-9592-283B9A23D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76" y="0"/>
            <a:ext cx="1680527" cy="835721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22BEC777-8988-4A46-82F7-59517FA25926}"/>
              </a:ext>
            </a:extLst>
          </p:cNvPr>
          <p:cNvSpPr txBox="1"/>
          <p:nvPr/>
        </p:nvSpPr>
        <p:spPr>
          <a:xfrm>
            <a:off x="163293" y="1015829"/>
            <a:ext cx="54908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RAMENEZ BAMA CHEZ-VOUS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BD5717-4F51-1644-BB61-732FA2313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647"/>
            <a:ext cx="1751883" cy="4518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21730-4A2D-874A-9A62-CA3D4B4B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27" y="0"/>
            <a:ext cx="7489775" cy="536308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FDAC9B3-3CA2-A540-B9F7-F9DC8EF13685}"/>
              </a:ext>
            </a:extLst>
          </p:cNvPr>
          <p:cNvSpPr txBox="1"/>
          <p:nvPr/>
        </p:nvSpPr>
        <p:spPr>
          <a:xfrm>
            <a:off x="2148713" y="524357"/>
            <a:ext cx="69952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BAMA, VILLAGE DES CENTENAIRES</a:t>
            </a:r>
            <a:endParaRPr lang="en-US" sz="2400" i="1" dirty="0">
              <a:ln w="9525">
                <a:noFill/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36">
            <a:extLst>
              <a:ext uri="{FF2B5EF4-FFF2-40B4-BE49-F238E27FC236}">
                <a16:creationId xmlns:a16="http://schemas.microsoft.com/office/drawing/2014/main" id="{4E8ED80A-0849-024E-BB60-015F1E7A46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99" y="41363"/>
            <a:ext cx="1532127" cy="761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193C57-50B9-5C43-97E1-476B9973B4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550" y="1511687"/>
            <a:ext cx="4518761" cy="4518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E400-4C42-BD4B-9998-7B31CF3D9E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9901"/>
            <a:ext cx="1708727" cy="1433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5" descr="POLLUTION.jpg">
            <a:extLst>
              <a:ext uri="{FF2B5EF4-FFF2-40B4-BE49-F238E27FC236}">
                <a16:creationId xmlns:a16="http://schemas.microsoft.com/office/drawing/2014/main" id="{73F651CA-5A33-D24A-BB33-57C5273F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995" y="16636"/>
            <a:ext cx="9257665" cy="51268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7302768-7B22-F8F7-26B7-48F4AEA9FF74}"/>
              </a:ext>
            </a:extLst>
          </p:cNvPr>
          <p:cNvSpPr txBox="1"/>
          <p:nvPr/>
        </p:nvSpPr>
        <p:spPr>
          <a:xfrm>
            <a:off x="180021" y="1327237"/>
            <a:ext cx="405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ENVIRONNEMENT POLLUÉ</a:t>
            </a:r>
          </a:p>
          <a:p>
            <a:pPr algn="ctr"/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85E7AA-5697-A215-FD33-5D31208B933B}"/>
              </a:ext>
            </a:extLst>
          </p:cNvPr>
          <p:cNvSpPr txBox="1"/>
          <p:nvPr/>
        </p:nvSpPr>
        <p:spPr>
          <a:xfrm>
            <a:off x="4651364" y="1387643"/>
            <a:ext cx="45299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ENVIRONNEMENT HARMONISÉ</a:t>
            </a:r>
          </a:p>
          <a:p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1219892" y="89162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29" y="-82542"/>
            <a:ext cx="1680527" cy="835721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F6AED41C-A40D-D747-A7CC-FCF6CBFE55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14F79474-BC44-E74E-AD49-A1FAFC2B35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148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EDUNET001\Desktop\NEW SLIDE WELTY SHOW JMOA JAKARTA - JPEG\SLIDE WELTY SHOW JMOA 2014 ENGLISH JPEG - ONLY FOR WELTY SHOW\Slide17.TIF">
            <a:extLst>
              <a:ext uri="{FF2B5EF4-FFF2-40B4-BE49-F238E27FC236}">
                <a16:creationId xmlns:a16="http://schemas.microsoft.com/office/drawing/2014/main" id="{B80C012B-2609-FA42-A629-6056A352F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4368"/>
            <a:ext cx="9134670" cy="503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A4CD9-ABD4-1B44-8F65-002DAF3B3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616"/>
            <a:ext cx="4667556" cy="2099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7526A-BE12-8C4D-9EEF-9CF185394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86" y="3057236"/>
            <a:ext cx="4420014" cy="2238664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742773" y="152533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26" y="44832"/>
            <a:ext cx="1324794" cy="658816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168BD58E-B38D-5B46-A3B2-9D71C19BA0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9" name="ZoneTexte 16">
            <a:extLst>
              <a:ext uri="{FF2B5EF4-FFF2-40B4-BE49-F238E27FC236}">
                <a16:creationId xmlns:a16="http://schemas.microsoft.com/office/drawing/2014/main" id="{6C0CAEB4-A3C3-4C4A-B14C-F8E78C52AE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48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06E19F-8C1C-0348-AC8D-FB0C5B06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707"/>
            <a:ext cx="9191102" cy="4629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05CCB4-D854-3F41-A536-F5715987C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1" y="1176790"/>
            <a:ext cx="2054323" cy="115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DFAF7-B04D-244F-9D01-9B8A2DDD0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1087279"/>
            <a:ext cx="2053159" cy="11909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0E1A91-ABD1-3CA7-AA1C-A7C0CE076ECE}"/>
              </a:ext>
            </a:extLst>
          </p:cNvPr>
          <p:cNvSpPr txBox="1"/>
          <p:nvPr/>
        </p:nvSpPr>
        <p:spPr>
          <a:xfrm>
            <a:off x="2214661" y="1141227"/>
            <a:ext cx="674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75625" algn="l"/>
              </a:tabLst>
            </a:pPr>
            <a:r>
              <a:rPr lang="fr-FR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TROUBLES DE CROISSANCE,                                       DE COMPORTEMENT &amp; NEUROLOGIQUES</a:t>
            </a:r>
          </a:p>
        </p:txBody>
      </p:sp>
      <p:pic>
        <p:nvPicPr>
          <p:cNvPr id="7" name="Image 13">
            <a:extLst>
              <a:ext uri="{FF2B5EF4-FFF2-40B4-BE49-F238E27FC236}">
                <a16:creationId xmlns:a16="http://schemas.microsoft.com/office/drawing/2014/main" id="{B3BCB779-8C53-E745-AAC0-33302AE555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2CCA3-783B-884A-9FF9-9A8F6401BD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5" y="2370914"/>
            <a:ext cx="2053159" cy="1149156"/>
          </a:xfrm>
          <a:prstGeom prst="rect">
            <a:avLst/>
          </a:prstGeom>
        </p:spPr>
      </p:pic>
      <p:pic>
        <p:nvPicPr>
          <p:cNvPr id="26" name="Image 36">
            <a:extLst>
              <a:ext uri="{FF2B5EF4-FFF2-40B4-BE49-F238E27FC236}">
                <a16:creationId xmlns:a16="http://schemas.microsoft.com/office/drawing/2014/main" id="{CF06D3D9-0C4B-3448-9258-391F265342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9" y="59861"/>
            <a:ext cx="1505387" cy="748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D36B6B-4E0A-384E-8B53-982789B04A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3585384"/>
            <a:ext cx="2053158" cy="1368772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E2113DA9-CCA3-5D48-BC2B-A295A08C26BB}"/>
              </a:ext>
            </a:extLst>
          </p:cNvPr>
          <p:cNvSpPr txBox="1"/>
          <p:nvPr/>
        </p:nvSpPr>
        <p:spPr>
          <a:xfrm>
            <a:off x="1522867" y="133090"/>
            <a:ext cx="429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AB3FF088-1654-9041-85F9-02F045B50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F9D8EB73-8A21-6C41-B92D-7B6B90BE53B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97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E9F83-D0A8-0848-B84C-4DC7F0AB0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91885"/>
            <a:ext cx="8524876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FC2F13-CC0E-A245-A8B4-367F8F7E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0" y="988810"/>
            <a:ext cx="7233027" cy="41546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44FA75-3B9A-6C27-ABE4-0C0569AD3BCE}"/>
              </a:ext>
            </a:extLst>
          </p:cNvPr>
          <p:cNvSpPr txBox="1"/>
          <p:nvPr/>
        </p:nvSpPr>
        <p:spPr>
          <a:xfrm>
            <a:off x="-1" y="45516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TUEURS SILENCIEUX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267EE335-7312-604E-AE77-91C1852DC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B2BEF78B-42FE-DD42-B5C9-EE0BEDDE3C06}"/>
              </a:ext>
            </a:extLst>
          </p:cNvPr>
          <p:cNvSpPr txBox="1"/>
          <p:nvPr/>
        </p:nvSpPr>
        <p:spPr>
          <a:xfrm>
            <a:off x="1368321" y="120198"/>
            <a:ext cx="429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3CD53-0C6D-2145-BBA7-5F89CE23AF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1032342"/>
            <a:ext cx="1920432" cy="1276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7126D-7136-B744-924E-B14A00CD6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2340091"/>
            <a:ext cx="1920432" cy="130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B0451-B9AB-4F4E-A729-4879C2C164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39" y="3712723"/>
            <a:ext cx="1901259" cy="106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741D72-61E8-834E-864B-C3295CA9E7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7" y="994618"/>
            <a:ext cx="1930211" cy="1345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40CD80-784A-C74E-87CF-1DA415296F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3646047"/>
            <a:ext cx="1920430" cy="1208727"/>
          </a:xfrm>
          <a:prstGeom prst="rect">
            <a:avLst/>
          </a:prstGeom>
        </p:spPr>
      </p:pic>
      <p:pic>
        <p:nvPicPr>
          <p:cNvPr id="25" name="Image 36">
            <a:extLst>
              <a:ext uri="{FF2B5EF4-FFF2-40B4-BE49-F238E27FC236}">
                <a16:creationId xmlns:a16="http://schemas.microsoft.com/office/drawing/2014/main" id="{561C8C19-0921-3145-9663-18450261E5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83" y="14993"/>
            <a:ext cx="1402962" cy="6976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8DB0B99-F297-994B-9DAC-7AF4C184E5D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04DB04A0-1E76-CB43-9C6E-5BC2BF7F560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709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15BCEB-031B-604A-A4BE-229A14A0A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57"/>
            <a:ext cx="9144000" cy="4949952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058158" y="243247"/>
            <a:ext cx="48091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 SPIN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528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634" y="1279481"/>
            <a:ext cx="4917572" cy="32751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93886" y="3301162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L’ARGENT TRAVAILLE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LUI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278881" y="140789"/>
            <a:ext cx="474341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37443" y="654716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186383" y="1508287"/>
            <a:ext cx="583203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INVESTISSEUR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1B4CFD-1B22-F3FC-64BE-BF6444139849}"/>
              </a:ext>
            </a:extLst>
          </p:cNvPr>
          <p:cNvSpPr txBox="1"/>
          <p:nvPr/>
        </p:nvSpPr>
        <p:spPr>
          <a:xfrm>
            <a:off x="8437430" y="250737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48923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endParaRPr lang="fr-FR" sz="8000" dirty="0">
              <a:solidFill>
                <a:srgbClr val="489232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351C209B-3AEF-D44A-9BC4-CC7C5BB1ED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75F34F6B-70A8-8544-B04A-D7CF318B4C1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8375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8902" y="1429089"/>
            <a:ext cx="9787943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chemeClr val="tx2"/>
                </a:solidFill>
                <a:latin typeface="Arial Black" pitchFamily="34" charset="0"/>
              </a:rPr>
              <a:t>OUTIL DE BIEN-ÊTRE EMETTANT DES FRÉQUENCES DITES SCALAIRES</a:t>
            </a:r>
          </a:p>
          <a:p>
            <a:pPr>
              <a:spcBef>
                <a:spcPts val="0"/>
              </a:spcBef>
            </a:pPr>
            <a:r>
              <a:rPr lang="fr-FR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fr-FR" sz="16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chemeClr val="tx2"/>
                </a:solidFill>
                <a:latin typeface="Arial Black" pitchFamily="34" charset="0"/>
              </a:rPr>
              <a:t>HARMONISATEUR DES CHAMPS QUANTIQUES UNIVERSELS</a:t>
            </a:r>
          </a:p>
          <a:p>
            <a:pPr>
              <a:spcBef>
                <a:spcPts val="0"/>
              </a:spcBef>
            </a:pPr>
            <a:endParaRPr lang="fr-FR" sz="16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rgbClr val="123984"/>
                </a:solidFill>
                <a:latin typeface="Arial Black" pitchFamily="34" charset="0"/>
              </a:rPr>
              <a:t>HARMONISATEUR DES FRÉQUENCES NATURELLES</a:t>
            </a:r>
          </a:p>
          <a:p>
            <a:pPr>
              <a:spcBef>
                <a:spcPts val="0"/>
              </a:spcBef>
            </a:pPr>
            <a:endParaRPr lang="fr-FR" sz="16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rgbClr val="123984"/>
                </a:solidFill>
                <a:latin typeface="Arial Black" pitchFamily="34" charset="0"/>
              </a:rPr>
              <a:t>HARMONISATEUR DES CHAMPS ÉLECTROMAGNETIQUES</a:t>
            </a:r>
          </a:p>
          <a:p>
            <a:pPr>
              <a:spcBef>
                <a:spcPts val="0"/>
              </a:spcBef>
            </a:pPr>
            <a:endParaRPr lang="fr-FR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rgbClr val="123984"/>
                </a:solidFill>
                <a:latin typeface="Arial Black" pitchFamily="34" charset="0"/>
              </a:rPr>
              <a:t>STRUCTUREUR DE LIQUIDES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fr-FR" sz="1600" b="1" dirty="0">
              <a:solidFill>
                <a:srgbClr val="123984"/>
              </a:solidFill>
              <a:latin typeface="Arial Black" pitchFamily="34" charset="0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fr-FR" sz="1600" b="1" dirty="0">
                <a:solidFill>
                  <a:schemeClr val="tx2"/>
                </a:solidFill>
                <a:latin typeface="Arial Black" pitchFamily="34" charset="0"/>
              </a:rPr>
              <a:t> OUTIL CONÇU POUR SYNCHRONISER L’ESPRIT HUMAIN ET ÉLIMINER </a:t>
            </a:r>
          </a:p>
          <a:p>
            <a:pPr>
              <a:spcBef>
                <a:spcPts val="0"/>
              </a:spcBef>
            </a:pPr>
            <a:r>
              <a:rPr lang="fr-FR" sz="1600" b="1" dirty="0">
                <a:solidFill>
                  <a:schemeClr val="tx2"/>
                </a:solidFill>
                <a:latin typeface="Arial Black" pitchFamily="34" charset="0"/>
              </a:rPr>
              <a:t>LES RADIATIONS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fr-FR" sz="16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257948" y="238224"/>
            <a:ext cx="48091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C’EST QUOI LE ALPHASPIN?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133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7474" y="1470669"/>
            <a:ext cx="8622105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FAVORISE LA MÉILLEURE QUALITÉ DE SOMMEIL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ÉQUILIBRE L’ÉNERGIE DU YING ET DU YANG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AMÉLIORE L’ENDURANCE ET L’ÉNERGIE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LE GOÛT DES ALIMENTS ET DES BOISSONS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RÉDUIT LES DOULEURES COURANTES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endParaRPr lang="fr-FR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LA CIRCULATION SANGUINE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fr-FR" sz="12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140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9628" y="1470669"/>
            <a:ext cx="8622105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AIDE LES FUMEURS À EXPULSER LA NICOTINE DES CIGARETTES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AUGMENTE LA VIGUEUR DES HOMMES ET DES FEMMES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AMÉLIORE LA CROISSANCE DES PLANTES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AIDE À CONSERVER LES ALIMENTS AU RÉFRIGÉRATEUR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L’ABSORPTION DES PRODUITS DE BEAUTÉ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endParaRPr lang="fr-FR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LA QUALITÉ D’EAU POTABLE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fr-FR" sz="12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9347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E22D7B-7844-DB49-A60F-FFA8221F7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92" y="707945"/>
            <a:ext cx="4682008" cy="445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739B7-0303-0142-A4B4-9E9A81BF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0" y="716284"/>
            <a:ext cx="4442438" cy="44424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4082175"/>
            <a:ext cx="33771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6951039" y="4120832"/>
            <a:ext cx="1703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DUALITÉ</a:t>
            </a:r>
            <a:endParaRPr lang="fr-FR" sz="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449558" y="304946"/>
            <a:ext cx="48091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CCF673-2688-4D43-89AD-1B75645AB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653" y="1791384"/>
            <a:ext cx="1571123" cy="741570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645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73496D-4FB5-2444-9F1B-3D26AB169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36" y="994618"/>
            <a:ext cx="4664363" cy="414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4DBE9-0BC9-CA4E-B5F2-F8AD5DAD9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994618"/>
            <a:ext cx="4469858" cy="41488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1156769"/>
            <a:ext cx="19563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STABILISATION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5607329" y="1185534"/>
            <a:ext cx="2730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</a:t>
            </a:r>
          </a:p>
        </p:txBody>
      </p:sp>
      <p:pic>
        <p:nvPicPr>
          <p:cNvPr id="6" name="Image 13">
            <a:extLst>
              <a:ext uri="{FF2B5EF4-FFF2-40B4-BE49-F238E27FC236}">
                <a16:creationId xmlns:a16="http://schemas.microsoft.com/office/drawing/2014/main" id="{3BE3190E-BFAF-DF4A-953F-A663A3C440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51D570-9912-F04F-B80E-C9A04D331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922" y="2514808"/>
            <a:ext cx="1652531" cy="779994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A05B2B70-E42A-8D45-88CB-ECC34BF7EF54}"/>
              </a:ext>
            </a:extLst>
          </p:cNvPr>
          <p:cNvSpPr txBox="1"/>
          <p:nvPr/>
        </p:nvSpPr>
        <p:spPr>
          <a:xfrm>
            <a:off x="1416190" y="247692"/>
            <a:ext cx="48091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CB0558CA-894E-8140-9979-8138C8354B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6051DFC2-F346-364B-B4EC-9307C94305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10937408-1D93-A942-A39C-0BB7CF905CF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34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D0EAF-84B5-984D-BDF4-C4CB5AF407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4618"/>
            <a:ext cx="4401061" cy="4110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C0950C-8708-C7C8-5891-D1DD87022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60" y="985256"/>
            <a:ext cx="4742939" cy="4119418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849546B2-7988-E04D-A6EA-520EC870C9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B597A-3D80-FF4E-B4EF-B0D4A3B16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204" y="2581773"/>
            <a:ext cx="1466188" cy="69204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2CD6DA4-2EF6-4B47-9C62-F8A341CBDDD6}"/>
              </a:ext>
            </a:extLst>
          </p:cNvPr>
          <p:cNvSpPr txBox="1"/>
          <p:nvPr/>
        </p:nvSpPr>
        <p:spPr>
          <a:xfrm>
            <a:off x="1332478" y="118254"/>
            <a:ext cx="48091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</p:txBody>
      </p:sp>
      <p:pic>
        <p:nvPicPr>
          <p:cNvPr id="15" name="Image 36">
            <a:extLst>
              <a:ext uri="{FF2B5EF4-FFF2-40B4-BE49-F238E27FC236}">
                <a16:creationId xmlns:a16="http://schemas.microsoft.com/office/drawing/2014/main" id="{3BB4782B-F7BF-5043-A776-3BD8DA3633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89" y="0"/>
            <a:ext cx="1613885" cy="802580"/>
          </a:xfrm>
          <a:prstGeom prst="rect">
            <a:avLst/>
          </a:prstGeom>
        </p:spPr>
      </p:pic>
      <p:sp>
        <p:nvSpPr>
          <p:cNvPr id="16" name="ZoneTexte 8">
            <a:extLst>
              <a:ext uri="{FF2B5EF4-FFF2-40B4-BE49-F238E27FC236}">
                <a16:creationId xmlns:a16="http://schemas.microsoft.com/office/drawing/2014/main" id="{F72AFC18-0C67-D74A-9894-4A8930A4D170}"/>
              </a:ext>
            </a:extLst>
          </p:cNvPr>
          <p:cNvSpPr txBox="1"/>
          <p:nvPr/>
        </p:nvSpPr>
        <p:spPr>
          <a:xfrm>
            <a:off x="4797314" y="1149377"/>
            <a:ext cx="4007081" cy="500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BAMA CHEZ-VOUS</a:t>
            </a:r>
          </a:p>
          <a:p>
            <a:pPr algn="ctr"/>
            <a:r>
              <a:rPr lang="fr-FR" sz="1050" b="1" i="1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BAMA HOME</a:t>
            </a:r>
            <a:endParaRPr lang="fr-FR" sz="1200" b="1" i="1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2F056-ECB7-0641-B6FE-E159F2A90219}"/>
              </a:ext>
            </a:extLst>
          </p:cNvPr>
          <p:cNvSpPr/>
          <p:nvPr/>
        </p:nvSpPr>
        <p:spPr>
          <a:xfrm>
            <a:off x="1028031" y="1156769"/>
            <a:ext cx="2473178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CHAMP QUANTIQUE</a:t>
            </a:r>
          </a:p>
          <a:p>
            <a:pPr algn="ctr"/>
            <a:r>
              <a:rPr lang="fr-FR" sz="1050" b="1" i="1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QUANTUM FIELD</a:t>
            </a:r>
            <a:endParaRPr lang="fr-FR" sz="1050" b="1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80DF9-F1CB-2B41-8C4E-ADB25E962201}"/>
              </a:ext>
            </a:extLst>
          </p:cNvPr>
          <p:cNvSpPr/>
          <p:nvPr/>
        </p:nvSpPr>
        <p:spPr>
          <a:xfrm>
            <a:off x="4409585" y="1149377"/>
            <a:ext cx="49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 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793A7085-FFC5-004A-9FFB-D5D41A7D2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27E877D8-8A66-1A49-A935-8E0350304DD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019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DA2E89-C282-B148-A44E-863B94A41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25602" name="Picture 2" descr="C:\Users\EDUNET001\Desktop\NEW SLIDE WELTY SHOW JMOA JAKARTA - JPEG\SLIDE WELTY SHOW JMOA 2014 ENGLISH JPEG - ONLY FOR WELTY SHOW\Slide24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600" y="1651220"/>
            <a:ext cx="4240338" cy="240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542600" y="4195175"/>
            <a:ext cx="42771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EAU STRUCTURÉE POUR PURIFIER L’AIR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709" y="4195175"/>
            <a:ext cx="379516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HARMONISE L’ENVIRONNEMENT AVEC 5 ALPHASPIN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B28552-3336-2473-6AC2-458EC19A053F}"/>
              </a:ext>
            </a:extLst>
          </p:cNvPr>
          <p:cNvGrpSpPr/>
          <p:nvPr/>
        </p:nvGrpSpPr>
        <p:grpSpPr>
          <a:xfrm>
            <a:off x="482710" y="1651220"/>
            <a:ext cx="3795165" cy="2400789"/>
            <a:chOff x="657915" y="1651220"/>
            <a:chExt cx="3795165" cy="2400789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EBF2EEC-AC18-7A47-BC33-5A2D1C039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915" y="1651220"/>
              <a:ext cx="3795165" cy="2400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6997D2-CE68-A7FD-86AD-3254503C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580" y="1951193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8AEE0D9-AA3B-9BD9-2068-3F452789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641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959E3A1-F04F-211C-D175-F07DDC8B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040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A2D2AB1-9C34-52DD-A5DD-9DDE8DDA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489" y="1951194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090C831A-50F3-7D47-8169-CF23B7482C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0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1F30C936-71E8-C545-A309-1D1B227CFA0F}"/>
              </a:ext>
            </a:extLst>
          </p:cNvPr>
          <p:cNvSpPr txBox="1"/>
          <p:nvPr/>
        </p:nvSpPr>
        <p:spPr>
          <a:xfrm>
            <a:off x="1095365" y="134536"/>
            <a:ext cx="48091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DANS NOTRE ENVIRONNEMENT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36">
            <a:extLst>
              <a:ext uri="{FF2B5EF4-FFF2-40B4-BE49-F238E27FC236}">
                <a16:creationId xmlns:a16="http://schemas.microsoft.com/office/drawing/2014/main" id="{A2DADD00-F728-B442-B3D2-E995E8092B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49" y="-9428"/>
            <a:ext cx="1435432" cy="713836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117566B2-CCE9-DC46-9A2F-D8BE1FD8A9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83A989-F6DE-5E42-A2D1-AB87190AB6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292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58021" y="4380900"/>
            <a:ext cx="40044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STRUCTURE L’EAU ET LES BOISSONS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80317815-55B4-DD45-95E6-C583103D84F1}"/>
              </a:ext>
            </a:extLst>
          </p:cNvPr>
          <p:cNvGrpSpPr/>
          <p:nvPr/>
        </p:nvGrpSpPr>
        <p:grpSpPr>
          <a:xfrm>
            <a:off x="4716082" y="1620420"/>
            <a:ext cx="3501550" cy="2611947"/>
            <a:chOff x="6122060" y="1669258"/>
            <a:chExt cx="4718182" cy="351948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E7726EB-B3E9-4548-9C14-8890C043D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2060" y="1669258"/>
              <a:ext cx="4718182" cy="3519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473C9F9D-471F-D641-B6BB-1BD7420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1289" y="3049552"/>
              <a:ext cx="383465" cy="139559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624AD05-E1ED-3B8F-619B-AAE43F44EB2B}"/>
              </a:ext>
            </a:extLst>
          </p:cNvPr>
          <p:cNvGrpSpPr/>
          <p:nvPr/>
        </p:nvGrpSpPr>
        <p:grpSpPr>
          <a:xfrm>
            <a:off x="765350" y="1620420"/>
            <a:ext cx="3615686" cy="2627613"/>
            <a:chOff x="765350" y="1620420"/>
            <a:chExt cx="3615686" cy="2627613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2FE785-8297-C340-81FF-441DE3D2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350" y="1620420"/>
              <a:ext cx="3501550" cy="26119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8B9ACE7-6DFE-40A5-180C-2DF60B5F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65" y="3661573"/>
              <a:ext cx="880571" cy="586460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92594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40236D-C493-924C-B0E2-CD9B7346F6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00543A-5598-BD41-8DF3-8A493050303A}"/>
              </a:ext>
            </a:extLst>
          </p:cNvPr>
          <p:cNvSpPr txBox="1"/>
          <p:nvPr/>
        </p:nvSpPr>
        <p:spPr>
          <a:xfrm>
            <a:off x="553250" y="4195175"/>
            <a:ext cx="40044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REFLEXOLOGIE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50982A-18A3-1E4B-B2C3-1FD28934763B}"/>
              </a:ext>
            </a:extLst>
          </p:cNvPr>
          <p:cNvSpPr txBox="1"/>
          <p:nvPr/>
        </p:nvSpPr>
        <p:spPr>
          <a:xfrm>
            <a:off x="4830352" y="4200542"/>
            <a:ext cx="40044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CONSOMMATION EN CARBURANT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D5A2E00-6D52-D24B-99F2-557DB0E1C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7" y="1407085"/>
            <a:ext cx="3657601" cy="2655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909" y="1391726"/>
            <a:ext cx="3657600" cy="267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3090A28F-16AE-3A40-A716-4A12897674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14046"/>
            <a:ext cx="9181323" cy="1038515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4FD9FDB7-F98C-1D43-B7A8-1C634935E5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23" y="144907"/>
            <a:ext cx="1288946" cy="64098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25DF2D61-BBF1-BA46-AE95-3D3D4F395A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A264B19-EA8B-7C4F-8E5E-4E9AC6CA25F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18C53-3725-C5D4-C3F6-AE9747B0B7D5}"/>
              </a:ext>
            </a:extLst>
          </p:cNvPr>
          <p:cNvSpPr txBox="1"/>
          <p:nvPr/>
        </p:nvSpPr>
        <p:spPr>
          <a:xfrm>
            <a:off x="1192594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67F07C-1D17-B14F-8285-14F6133FC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1016" y="4347309"/>
            <a:ext cx="400449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PROTECTION CONTRE LES RADIATIONS ÉLECTROMAGNÉTIQUES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94469" y="4418604"/>
            <a:ext cx="40044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tx2"/>
                </a:solidFill>
                <a:latin typeface="Arial Black" pitchFamily="34" charset="0"/>
              </a:rPr>
              <a:t>GARDE LES FRUITS ET VÉGÉTAUX FRAIS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B4D79E-8A2B-5D46-B933-648C682F5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9" y="1502449"/>
            <a:ext cx="3796570" cy="2786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7FF3CE1-0DE9-3142-8DDF-97FB99DBB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22" y="1502449"/>
            <a:ext cx="3928390" cy="2807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58C31690-E21D-0747-99A8-BA16559FB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73" y="331"/>
            <a:ext cx="9181323" cy="1038515"/>
          </a:xfrm>
          <a:prstGeom prst="rect">
            <a:avLst/>
          </a:prstGeom>
        </p:spPr>
      </p:pic>
      <p:pic>
        <p:nvPicPr>
          <p:cNvPr id="18" name="Image 36">
            <a:extLst>
              <a:ext uri="{FF2B5EF4-FFF2-40B4-BE49-F238E27FC236}">
                <a16:creationId xmlns:a16="http://schemas.microsoft.com/office/drawing/2014/main" id="{D612D021-A0D3-F146-9E48-BB1D3FE234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67" y="107159"/>
            <a:ext cx="1288946" cy="6409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7B710E1-1AC5-7F4A-B17C-AF9960DE0F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D540DDE5-1E9C-7A40-B20A-34B8582FFF9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3F8F5-F0FF-5BE6-2B1A-D3046CDE8F14}"/>
              </a:ext>
            </a:extLst>
          </p:cNvPr>
          <p:cNvSpPr txBox="1"/>
          <p:nvPr/>
        </p:nvSpPr>
        <p:spPr>
          <a:xfrm>
            <a:off x="1192594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C997F9-7AB6-0940-95A5-D4537887C7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"/>
            <a:ext cx="9144000" cy="5196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58A2C9-0E1C-0042-B016-26979A403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0"/>
            <a:ext cx="9156159" cy="5196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159" y="1465884"/>
            <a:ext cx="4631742" cy="27084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1000 </a:t>
            </a:r>
            <a:r>
              <a:rPr lang="en-US" sz="6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À</a:t>
            </a: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200.000 $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MOIS / ILLIMITÉ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1C147FD-26B2-FB4E-BF6B-82AE92AE0A24}"/>
              </a:ext>
            </a:extLst>
          </p:cNvPr>
          <p:cNvSpPr txBox="1"/>
          <p:nvPr/>
        </p:nvSpPr>
        <p:spPr>
          <a:xfrm>
            <a:off x="1037624" y="281137"/>
            <a:ext cx="71639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ton" pitchFamily="2" charset="77"/>
                <a:cs typeface="29LT Bukra Bold Italic" pitchFamily="34" charset="-78"/>
              </a:rPr>
              <a:t>POTENTIEL DES REVENUS PASSIFS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E79A8BFF-F007-834C-9926-1F116E247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3A2A9735-95B4-7247-AB7A-8BE1955880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368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37A362-863E-AA95-CAD6-98265F219A1C}"/>
              </a:ext>
            </a:extLst>
          </p:cNvPr>
          <p:cNvSpPr/>
          <p:nvPr/>
        </p:nvSpPr>
        <p:spPr>
          <a:xfrm>
            <a:off x="7013527" y="2276663"/>
            <a:ext cx="1992658" cy="136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41" y="2184176"/>
            <a:ext cx="9144000" cy="26965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247" y="1159542"/>
            <a:ext cx="772304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B3F6F"/>
                </a:solidFill>
                <a:cs typeface="Arial" pitchFamily="34" charset="0"/>
              </a:rPr>
              <a:t>ALPHASPIN TRANSFORME L’EAU NORMALE EN EAU VIVIFIANTE OU EAU STRUCTURÉE</a:t>
            </a:r>
          </a:p>
          <a:p>
            <a:pPr algn="ctr"/>
            <a:endParaRPr lang="fr-FR" sz="2000" b="1" dirty="0">
              <a:solidFill>
                <a:srgbClr val="0B3F6F"/>
              </a:solidFill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9F9A78-801E-BB48-BA9F-DB2AD3E85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882" y="3505611"/>
            <a:ext cx="2790303" cy="12576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23075" y="4232957"/>
            <a:ext cx="174767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CRISTAL D’EAU TRAITÉ PAR ALPHASPIN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B5979CF-9E35-097C-0546-8BD088591269}"/>
              </a:ext>
            </a:extLst>
          </p:cNvPr>
          <p:cNvSpPr/>
          <p:nvPr/>
        </p:nvSpPr>
        <p:spPr>
          <a:xfrm>
            <a:off x="7012395" y="2529962"/>
            <a:ext cx="1907955" cy="97564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A99A2-2704-8D5B-BE1D-839919CBBB5A}"/>
              </a:ext>
            </a:extLst>
          </p:cNvPr>
          <p:cNvSpPr/>
          <p:nvPr/>
        </p:nvSpPr>
        <p:spPr>
          <a:xfrm>
            <a:off x="3485314" y="2491039"/>
            <a:ext cx="2673350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1D796-1D5B-761C-62F5-C6DB15FF70AC}"/>
              </a:ext>
            </a:extLst>
          </p:cNvPr>
          <p:cNvSpPr/>
          <p:nvPr/>
        </p:nvSpPr>
        <p:spPr>
          <a:xfrm>
            <a:off x="27741" y="3646261"/>
            <a:ext cx="4351910" cy="14746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034EC-C3B9-0E87-0232-075BF4F0A272}"/>
              </a:ext>
            </a:extLst>
          </p:cNvPr>
          <p:cNvSpPr/>
          <p:nvPr/>
        </p:nvSpPr>
        <p:spPr>
          <a:xfrm>
            <a:off x="275520" y="4046530"/>
            <a:ext cx="2308103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85BADE-D2CA-12BC-DE29-4B1C73691129}"/>
              </a:ext>
            </a:extLst>
          </p:cNvPr>
          <p:cNvSpPr/>
          <p:nvPr/>
        </p:nvSpPr>
        <p:spPr>
          <a:xfrm>
            <a:off x="2425700" y="3394064"/>
            <a:ext cx="1385618" cy="9261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310" y="3720504"/>
            <a:ext cx="249108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CRISTAL D’EAU DU ROBINET OU EN BOUTEILLE NON TRAITÉ PAR L’ALPHASPIN</a:t>
            </a:r>
          </a:p>
          <a:p>
            <a:pPr algn="ctr"/>
            <a:endParaRPr lang="fr-FR" sz="1000" i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F10341-73C4-0942-F396-2C7774FE7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89" y="2885023"/>
            <a:ext cx="2235003" cy="1488513"/>
          </a:xfrm>
          <a:prstGeom prst="rect">
            <a:avLst/>
          </a:prstGeom>
          <a:effectLst>
            <a:outerShdw blurRad="210190" dist="54947" dir="5640000" sx="96361" sy="96361" algn="ctr" rotWithShape="0">
              <a:srgbClr val="000000">
                <a:alpha val="42166"/>
              </a:srgbClr>
            </a:outerShdw>
            <a:reflection endPos="0" dir="5400000" sy="-100000" algn="bl" rotWithShape="0"/>
          </a:effectLst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53CDA935-601F-1F41-9996-773E29526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35AAD688-79DD-924D-B94F-792422EB14B9}"/>
              </a:ext>
            </a:extLst>
          </p:cNvPr>
          <p:cNvSpPr txBox="1"/>
          <p:nvPr/>
        </p:nvSpPr>
        <p:spPr>
          <a:xfrm>
            <a:off x="1406754" y="160385"/>
            <a:ext cx="48091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&amp; L’EAU DE VIE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49126" y="4181082"/>
            <a:ext cx="22350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DEVIENT DE L’EAU ÉNERGISANTE </a:t>
            </a:r>
          </a:p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ET STRUCTURÉE</a:t>
            </a:r>
          </a:p>
        </p:txBody>
      </p:sp>
      <p:pic>
        <p:nvPicPr>
          <p:cNvPr id="26" name="Image 36">
            <a:extLst>
              <a:ext uri="{FF2B5EF4-FFF2-40B4-BE49-F238E27FC236}">
                <a16:creationId xmlns:a16="http://schemas.microsoft.com/office/drawing/2014/main" id="{8AA4267C-D6C1-654D-9063-A1929A54DA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35309"/>
            <a:ext cx="1507716" cy="749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C76D7-7293-B047-B775-EE4DD23A63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579" y="3111125"/>
            <a:ext cx="1715562" cy="11480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769804-9A99-3B04-3647-2511A21DF3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651" y="1791355"/>
            <a:ext cx="2575349" cy="1837925"/>
          </a:xfrm>
          <a:prstGeom prst="rect">
            <a:avLst/>
          </a:prstGeom>
          <a:effectLst>
            <a:outerShdw blurRad="500718" dist="126359" dir="5400000" sx="87000" sy="87000" algn="ctr" rotWithShape="0">
              <a:srgbClr val="000000">
                <a:alpha val="91000"/>
              </a:srgbClr>
            </a:outerShdw>
          </a:effectLst>
        </p:spPr>
      </p:pic>
      <p:pic>
        <p:nvPicPr>
          <p:cNvPr id="25" name="Image 15">
            <a:extLst>
              <a:ext uri="{FF2B5EF4-FFF2-40B4-BE49-F238E27FC236}">
                <a16:creationId xmlns:a16="http://schemas.microsoft.com/office/drawing/2014/main" id="{CE35305C-8BA2-B741-94B4-62AAD9171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DBC7101-5723-6F4F-B543-270A138DA31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128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9B4640D-72BE-ECB7-C5F7-4C6B9330C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1" y="-28370"/>
            <a:ext cx="9181322" cy="51718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699161" y="429435"/>
            <a:ext cx="743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ALPHASPIN STRAW, PLUS QU’UNE PAILLE</a:t>
            </a:r>
            <a:endParaRPr lang="fr-FR" sz="24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CF5C0B92-16F6-16D2-37FC-3A50FD14CE5F}"/>
              </a:ext>
            </a:extLst>
          </p:cNvPr>
          <p:cNvSpPr/>
          <p:nvPr/>
        </p:nvSpPr>
        <p:spPr>
          <a:xfrm>
            <a:off x="5177223" y="4483713"/>
            <a:ext cx="3069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FACILE À NETTOYER</a:t>
            </a: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34849BD6-4037-438A-812D-0F9F7AB22098}"/>
              </a:ext>
            </a:extLst>
          </p:cNvPr>
          <p:cNvSpPr/>
          <p:nvPr/>
        </p:nvSpPr>
        <p:spPr>
          <a:xfrm>
            <a:off x="285898" y="3929715"/>
            <a:ext cx="4350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sz="1600" b="1" dirty="0">
                <a:solidFill>
                  <a:schemeClr val="bg1"/>
                </a:solidFill>
                <a:cs typeface="Times New Roman" pitchFamily="18" charset="0"/>
              </a:rPr>
              <a:t>ÉNERGIE SCALAIRE STABLE </a:t>
            </a: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97B51743-AA74-93E2-0307-C02E9BC848C7}"/>
              </a:ext>
            </a:extLst>
          </p:cNvPr>
          <p:cNvSpPr/>
          <p:nvPr/>
        </p:nvSpPr>
        <p:spPr>
          <a:xfrm>
            <a:off x="5177223" y="3852291"/>
            <a:ext cx="4350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RÉUTILISABLE &amp; ÉCOLOGIQUE</a:t>
            </a:r>
          </a:p>
          <a:p>
            <a:r>
              <a:rPr lang="x-none" b="1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SG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D3B2AE-066A-1D40-8795-9EE32CB71F0A}"/>
              </a:ext>
            </a:extLst>
          </p:cNvPr>
          <p:cNvSpPr/>
          <p:nvPr/>
        </p:nvSpPr>
        <p:spPr>
          <a:xfrm>
            <a:off x="240595" y="4483713"/>
            <a:ext cx="4177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CONVENABLE </a:t>
            </a:r>
            <a:r>
              <a:rPr lang="en-US" sz="1600" b="1" dirty="0" err="1">
                <a:solidFill>
                  <a:schemeClr val="bg1"/>
                </a:solidFill>
                <a:cs typeface="Times New Roman" pitchFamily="18" charset="0"/>
              </a:rPr>
              <a:t>À</a:t>
            </a: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 TOUTES BOISSONS</a:t>
            </a:r>
          </a:p>
        </p:txBody>
      </p:sp>
    </p:spTree>
    <p:extLst>
      <p:ext uri="{BB962C8B-B14F-4D97-AF65-F5344CB8AC3E}">
        <p14:creationId xmlns:p14="http://schemas.microsoft.com/office/powerpoint/2010/main" val="26768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5CDD24-899C-0641-98AA-A9A9B87C1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046" y="-41131"/>
            <a:ext cx="7715250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4572000" y="1511221"/>
            <a:ext cx="5734718" cy="413059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AMÉLIORE LA CIRCULATION SANGUINE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SOULAGE LES DOULEURS MIGRAINEUSES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AMÉLIORE LA CONCENTRATION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DÉTEND ET ALLÈGE LES EFFETS BIOLOGIQUES</a:t>
            </a:r>
            <a:endParaRPr lang="fr-FR" sz="1400" b="1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 STRESS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 DE L'ÉNERGIE À VOTRE CORPS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 LA TENEUR EN OXYGÈNE DE L’EAU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endParaRPr lang="fr-FR" sz="1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8A6A15F5-B394-4C4B-98B4-632CAB728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225076" y="237565"/>
            <a:ext cx="5484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AVANTAGES DE L’EAU STRUCTURÉE</a:t>
            </a:r>
          </a:p>
          <a:p>
            <a:pPr algn="ctr"/>
            <a:endParaRPr lang="fr-FR" sz="1400" dirty="0">
              <a:ln w="18415" cmpd="sng">
                <a:noFill/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9A35A7-12CF-BF41-965B-D652A56582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27" y="1024853"/>
            <a:ext cx="4055142" cy="4136495"/>
          </a:xfrm>
          <a:prstGeom prst="rect">
            <a:avLst/>
          </a:prstGeom>
        </p:spPr>
      </p:pic>
      <p:sp>
        <p:nvSpPr>
          <p:cNvPr id="19" name="Freeform 41">
            <a:extLst>
              <a:ext uri="{FF2B5EF4-FFF2-40B4-BE49-F238E27FC236}">
                <a16:creationId xmlns:a16="http://schemas.microsoft.com/office/drawing/2014/main" id="{38D7B352-2C26-D644-8B47-166F39D0406C}"/>
              </a:ext>
            </a:extLst>
          </p:cNvPr>
          <p:cNvSpPr/>
          <p:nvPr/>
        </p:nvSpPr>
        <p:spPr>
          <a:xfrm rot="14400000" flipH="1" flipV="1">
            <a:off x="4251335" y="124691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3191EB7-2C7F-6543-BB37-945F5108E776}"/>
              </a:ext>
            </a:extLst>
          </p:cNvPr>
          <p:cNvSpPr/>
          <p:nvPr/>
        </p:nvSpPr>
        <p:spPr>
          <a:xfrm rot="14400000" flipH="1" flipV="1">
            <a:off x="4251335" y="188586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B496C2E0-3CC4-6C4D-8651-64F437BCDA22}"/>
              </a:ext>
            </a:extLst>
          </p:cNvPr>
          <p:cNvSpPr/>
          <p:nvPr/>
        </p:nvSpPr>
        <p:spPr>
          <a:xfrm rot="14400000" flipH="1" flipV="1">
            <a:off x="4245553" y="311175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C2F3782-0C14-1442-BA73-3381144F8B34}"/>
              </a:ext>
            </a:extLst>
          </p:cNvPr>
          <p:cNvSpPr/>
          <p:nvPr/>
        </p:nvSpPr>
        <p:spPr>
          <a:xfrm rot="14400000" flipH="1" flipV="1">
            <a:off x="4251336" y="392719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FFCD5ECE-C197-3A43-8B54-4BB73ADC408D}"/>
              </a:ext>
            </a:extLst>
          </p:cNvPr>
          <p:cNvSpPr/>
          <p:nvPr/>
        </p:nvSpPr>
        <p:spPr>
          <a:xfrm rot="14400000" flipH="1" flipV="1">
            <a:off x="4243524" y="442247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E5EE7C79-5AD8-ED46-96FF-D52CDCE62232}"/>
              </a:ext>
            </a:extLst>
          </p:cNvPr>
          <p:cNvSpPr/>
          <p:nvPr/>
        </p:nvSpPr>
        <p:spPr>
          <a:xfrm rot="14400000" flipH="1" flipV="1">
            <a:off x="4246147" y="249157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EADAD14F-6703-4142-8BD6-0E2E92912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22B4801-3341-714F-9B14-227B640AA5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4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>
            <a:extLst>
              <a:ext uri="{FF2B5EF4-FFF2-40B4-BE49-F238E27FC236}">
                <a16:creationId xmlns:a16="http://schemas.microsoft.com/office/drawing/2014/main" id="{E5F92516-F590-8248-8AB9-7AB6D00F5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736" y="913963"/>
            <a:ext cx="2424144" cy="250968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3C36DD62-4363-2B45-9D8D-CBA12ABEC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06" y="1010165"/>
            <a:ext cx="2424143" cy="240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311" y="3070025"/>
            <a:ext cx="950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AVANT	                                                APRÈS							 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0582" y="3686781"/>
            <a:ext cx="3937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STRUCTURÉE PAR L’ALPHASPIN</a:t>
            </a:r>
          </a:p>
          <a:p>
            <a:pPr algn="ctr"/>
            <a:r>
              <a:rPr lang="en-GB" sz="1400" b="1" dirty="0">
                <a:solidFill>
                  <a:srgbClr val="7030A0"/>
                </a:solidFill>
                <a:cs typeface="Arial" panose="020B0604020202020204" pitchFamily="34" charset="0"/>
              </a:rPr>
              <a:t>NIVEAU TRÈS ÉLEVÉ D’OXYGÈNE </a:t>
            </a:r>
          </a:p>
          <a:p>
            <a:pPr algn="ctr"/>
            <a:r>
              <a:rPr lang="en-GB" sz="1400" b="1" dirty="0">
                <a:solidFill>
                  <a:srgbClr val="7030A0"/>
                </a:solidFill>
                <a:cs typeface="Arial" panose="020B0604020202020204" pitchFamily="34" charset="0"/>
              </a:rPr>
              <a:t>DANS LE SANG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4963" y="3690132"/>
            <a:ext cx="2720360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NON STRUCTURÉE</a:t>
            </a:r>
          </a:p>
          <a:p>
            <a:pPr algn="ctr"/>
            <a:r>
              <a:rPr lang="fr-FR" sz="1400" b="1" dirty="0">
                <a:solidFill>
                  <a:srgbClr val="7030A0"/>
                </a:solidFill>
                <a:cs typeface="Arial" panose="020B0604020202020204" pitchFamily="34" charset="0"/>
              </a:rPr>
              <a:t>FAIBLE NIVEAU D’OXYGÈNE </a:t>
            </a:r>
          </a:p>
          <a:p>
            <a:pPr algn="ctr"/>
            <a:r>
              <a:rPr lang="fr-FR" sz="1400" b="1" dirty="0">
                <a:solidFill>
                  <a:srgbClr val="7030A0"/>
                </a:solidFill>
                <a:cs typeface="Arial" panose="020B0604020202020204" pitchFamily="34" charset="0"/>
              </a:rPr>
              <a:t>DANS LE SANG</a:t>
            </a:r>
          </a:p>
          <a:p>
            <a:pPr algn="ctr"/>
            <a:endParaRPr lang="fr-FR" sz="16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069" y="4782739"/>
            <a:ext cx="3352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1" name="Picture 45">
            <a:extLst>
              <a:ext uri="{FF2B5EF4-FFF2-40B4-BE49-F238E27FC236}">
                <a16:creationId xmlns:a16="http://schemas.microsoft.com/office/drawing/2014/main" id="{1C09781F-67B2-2B42-8CE6-BC2A07A61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54" y="1167821"/>
            <a:ext cx="1657133" cy="1659099"/>
          </a:xfrm>
          <a:prstGeom prst="ellipse">
            <a:avLst/>
          </a:prstGeom>
        </p:spPr>
      </p:pic>
      <p:pic>
        <p:nvPicPr>
          <p:cNvPr id="25" name="Picture 46">
            <a:extLst>
              <a:ext uri="{FF2B5EF4-FFF2-40B4-BE49-F238E27FC236}">
                <a16:creationId xmlns:a16="http://schemas.microsoft.com/office/drawing/2014/main" id="{21C42AA8-48B1-B14B-9755-ECB1B7E8A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169" y="1202264"/>
            <a:ext cx="1650279" cy="1652235"/>
          </a:xfrm>
          <a:prstGeom prst="ellipse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6077D204-A8F4-C74A-AF19-5CDDB8558F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A84A5774-AC8A-4D4A-80D7-27A2709A203C}"/>
              </a:ext>
            </a:extLst>
          </p:cNvPr>
          <p:cNvSpPr txBox="1"/>
          <p:nvPr/>
        </p:nvSpPr>
        <p:spPr>
          <a:xfrm>
            <a:off x="1296727" y="266855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ANALYSE DE SANG</a:t>
            </a:r>
          </a:p>
        </p:txBody>
      </p:sp>
      <p:grpSp>
        <p:nvGrpSpPr>
          <p:cNvPr id="2" name="组合 38">
            <a:extLst>
              <a:ext uri="{FF2B5EF4-FFF2-40B4-BE49-F238E27FC236}">
                <a16:creationId xmlns:a16="http://schemas.microsoft.com/office/drawing/2014/main" id="{F968C0AB-6CF2-F7C9-A850-B45F1E1E29E5}"/>
              </a:ext>
            </a:extLst>
          </p:cNvPr>
          <p:cNvGrpSpPr/>
          <p:nvPr/>
        </p:nvGrpSpPr>
        <p:grpSpPr>
          <a:xfrm>
            <a:off x="446619" y="49312"/>
            <a:ext cx="1772891" cy="693121"/>
            <a:chOff x="810588" y="352489"/>
            <a:chExt cx="4604583" cy="1200338"/>
          </a:xfrm>
        </p:grpSpPr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8EA9F186-83D0-9C3B-2D04-A4718588EFEF}"/>
                </a:ext>
              </a:extLst>
            </p:cNvPr>
            <p:cNvSpPr txBox="1"/>
            <p:nvPr/>
          </p:nvSpPr>
          <p:spPr>
            <a:xfrm>
              <a:off x="2855823" y="501694"/>
              <a:ext cx="2559348" cy="1051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STRAW
</a:t>
              </a: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9D6B6C76-B282-EB90-641C-93B63BDA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588" y="352489"/>
              <a:ext cx="2207915" cy="909742"/>
            </a:xfrm>
            <a:prstGeom prst="rect">
              <a:avLst/>
            </a:prstGeom>
          </p:spPr>
        </p:pic>
      </p:grpSp>
      <p:pic>
        <p:nvPicPr>
          <p:cNvPr id="22" name="Image 15">
            <a:extLst>
              <a:ext uri="{FF2B5EF4-FFF2-40B4-BE49-F238E27FC236}">
                <a16:creationId xmlns:a16="http://schemas.microsoft.com/office/drawing/2014/main" id="{69BECEE9-0B9E-7B43-AF85-125884E3BD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727175D9-6959-E94F-B6C0-0103EE01B58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331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159" y="11726"/>
            <a:ext cx="9143999" cy="514350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727EE191-5183-031B-4872-D5D349703A52}"/>
              </a:ext>
            </a:extLst>
          </p:cNvPr>
          <p:cNvSpPr/>
          <p:nvPr/>
        </p:nvSpPr>
        <p:spPr>
          <a:xfrm>
            <a:off x="4321907" y="1382812"/>
            <a:ext cx="2972800" cy="2997460"/>
          </a:xfrm>
          <a:prstGeom prst="roundRect">
            <a:avLst>
              <a:gd name="adj" fmla="val 5765"/>
            </a:avLst>
          </a:prstGeom>
          <a:solidFill>
            <a:srgbClr val="2CB0C2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B3936A5-8B8C-236B-1BB8-A6E04746ABAA}"/>
              </a:ext>
            </a:extLst>
          </p:cNvPr>
          <p:cNvSpPr/>
          <p:nvPr/>
        </p:nvSpPr>
        <p:spPr>
          <a:xfrm>
            <a:off x="2026382" y="4362333"/>
            <a:ext cx="4659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TEST SUR LES RADIATIONS DU TELEPHONE</a:t>
            </a:r>
          </a:p>
          <a:p>
            <a:pPr algn="ctr"/>
            <a:endParaRPr lang="en-GB" altLang="zh-CN" sz="1600" b="1" dirty="0">
              <a:ea typeface="Heiti SC Light" charset="0"/>
              <a:cs typeface="Heiti SC Light" charset="0"/>
            </a:endParaRPr>
          </a:p>
        </p:txBody>
      </p:sp>
      <p:pic>
        <p:nvPicPr>
          <p:cNvPr id="12" name="图片 29">
            <a:extLst>
              <a:ext uri="{FF2B5EF4-FFF2-40B4-BE49-F238E27FC236}">
                <a16:creationId xmlns:a16="http://schemas.microsoft.com/office/drawing/2014/main" id="{4925E3B3-B89B-6053-8041-9D322F9E6F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11" y="1382812"/>
            <a:ext cx="2315454" cy="2997459"/>
          </a:xfrm>
          <a:prstGeom prst="rect">
            <a:avLst/>
          </a:prstGeom>
          <a:solidFill>
            <a:srgbClr val="748773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9CF6749B-6790-A53A-5FF9-B0262457485B}"/>
              </a:ext>
            </a:extLst>
          </p:cNvPr>
          <p:cNvSpPr/>
          <p:nvPr/>
        </p:nvSpPr>
        <p:spPr>
          <a:xfrm>
            <a:off x="4381769" y="1453125"/>
            <a:ext cx="273584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LES RADIATIONS DES TÉLÉPHONES MOBILES PEUVENT ÊTRE RÉDUITES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LA FOIS PAR L’ALPHASPIN NATURAL ET LE QUANTUM ENERGY FIELD POUR DEVENIR DES ONDES ALPHA CAR CELLES-CI RÉSONNENT AVEC LA FRÉQUENCE INTÉGRÉE DANS L’ALPHASPIN NATURAL. 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»   </a:t>
            </a:r>
          </a:p>
          <a:p>
            <a:pPr algn="just"/>
            <a:endParaRPr lang="en-US" sz="105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 Mobile phone radiation can be reduced by both the </a:t>
            </a:r>
            <a:r>
              <a:rPr lang="en-US" sz="10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 and the Quantum Energy Field to become Alpha waves as these resonate with the frequency embedded in the </a:t>
            </a:r>
            <a:r>
              <a:rPr lang="en-US" sz="10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Natural. ”       </a:t>
            </a:r>
            <a:r>
              <a:rPr lang="en-US" sz="1100" dirty="0">
                <a:solidFill>
                  <a:prstClr val="white">
                    <a:lumMod val="95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</a:p>
          <a:p>
            <a:pPr algn="r"/>
            <a:r>
              <a:rPr lang="en-US" altLang="zh-CN" sz="1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en-US" sz="1100" b="1" i="1" dirty="0" err="1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en-US" sz="1100" b="1" i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Carlos</a:t>
            </a:r>
            <a:endParaRPr lang="en-US" sz="1100" b="1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21F9B449-F51B-A849-8E1E-40A1D77802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390EDB92-7878-724D-8FB0-C6F92850D1EB}"/>
              </a:ext>
            </a:extLst>
          </p:cNvPr>
          <p:cNvSpPr txBox="1"/>
          <p:nvPr/>
        </p:nvSpPr>
        <p:spPr>
          <a:xfrm>
            <a:off x="807272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36247D8A-E85A-FF2A-0836-DE3ACCC8AE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A14107C6-983A-B941-A963-219FDB07B3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2559DC0-7EEE-E640-B333-070CA95B628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85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FE2CB-1E6A-0643-A119-3D1E1139A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61" y="2571750"/>
            <a:ext cx="23860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ACCEPTABILITÉ SUR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LES ALIMENTS</a:t>
            </a:r>
          </a:p>
        </p:txBody>
      </p:sp>
      <p:pic>
        <p:nvPicPr>
          <p:cNvPr id="12" name="Picture 14" descr="AS2.0 Heavy metals and Food Grade Glass Test Report.pdf">
            <a:extLst>
              <a:ext uri="{FF2B5EF4-FFF2-40B4-BE49-F238E27FC236}">
                <a16:creationId xmlns:a16="http://schemas.microsoft.com/office/drawing/2014/main" id="{6511296E-914D-F948-ABD6-08E8EE727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760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5" descr="AS2.0 Heavy metals and Food Grade Glass Test Report.pdf">
            <a:extLst>
              <a:ext uri="{FF2B5EF4-FFF2-40B4-BE49-F238E27FC236}">
                <a16:creationId xmlns:a16="http://schemas.microsoft.com/office/drawing/2014/main" id="{6E828150-4117-094E-9719-5FD999233C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31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4D2432-A314-2C4C-926B-34595590BDD3}"/>
              </a:ext>
            </a:extLst>
          </p:cNvPr>
          <p:cNvSpPr txBox="1"/>
          <p:nvPr/>
        </p:nvSpPr>
        <p:spPr>
          <a:xfrm>
            <a:off x="6611023" y="2502501"/>
            <a:ext cx="26701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LIBRE DES MÉTAUX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LOURDS</a:t>
            </a:r>
          </a:p>
        </p:txBody>
      </p:sp>
      <p:pic>
        <p:nvPicPr>
          <p:cNvPr id="19" name="Picture 19" descr="ClipartKey_1081231.png">
            <a:extLst>
              <a:ext uri="{FF2B5EF4-FFF2-40B4-BE49-F238E27FC236}">
                <a16:creationId xmlns:a16="http://schemas.microsoft.com/office/drawing/2014/main" id="{FFBC8283-C3FB-4D44-BDA8-525DE3110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674" y="3373942"/>
            <a:ext cx="1888654" cy="914125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44DCB1E8-946D-BE41-A39E-1AA03E14B8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1E8C7E6A-E007-4045-A3BF-E8D11098E1B4}"/>
              </a:ext>
            </a:extLst>
          </p:cNvPr>
          <p:cNvSpPr txBox="1"/>
          <p:nvPr/>
        </p:nvSpPr>
        <p:spPr>
          <a:xfrm>
            <a:off x="910258" y="392058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804A76C7-68E9-AA8B-26A9-15151EE508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53FB6C-042E-7245-B473-A4D73D3E3B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3496E992-82DB-8346-814E-B5C87C8AB9D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27B5E0-68B9-E546-B3AE-A8B0A7124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668E81-4C8C-77B3-8060-2A4ABE84E2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89668" y="4604749"/>
            <a:ext cx="28168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LIBRE DES RADIATIONS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D45489-22D1-FD4D-9CB3-8B3D7536FD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86" y="1412120"/>
            <a:ext cx="2397041" cy="3191645"/>
          </a:xfrm>
          <a:prstGeom prst="rect">
            <a:avLst/>
          </a:prstGeom>
        </p:spPr>
      </p:pic>
      <p:pic>
        <p:nvPicPr>
          <p:cNvPr id="22" name="Picture 9" descr="Free Radiation Certificate Germany.pdf">
            <a:extLst>
              <a:ext uri="{FF2B5EF4-FFF2-40B4-BE49-F238E27FC236}">
                <a16:creationId xmlns:a16="http://schemas.microsoft.com/office/drawing/2014/main" id="{47AFA2FF-F10B-A44D-9268-178BF4C75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24" y="1412120"/>
            <a:ext cx="2224120" cy="3147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0" descr="Free Radiation Certificate Germany.pdf">
            <a:extLst>
              <a:ext uri="{FF2B5EF4-FFF2-40B4-BE49-F238E27FC236}">
                <a16:creationId xmlns:a16="http://schemas.microsoft.com/office/drawing/2014/main" id="{26F601B6-09FF-B645-9E66-C9AD4EECA2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8" y="1412121"/>
            <a:ext cx="2307389" cy="3147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DB7D60F-4A9F-8F47-BF05-B50A817A40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39" y="3564806"/>
            <a:ext cx="1936666" cy="937363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47DD4E29-EC40-A244-B67E-C289C6B91E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406" y="3768483"/>
            <a:ext cx="1634367" cy="791048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8C901A6-26A7-8F4D-B702-3CA542924C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4" y="780486"/>
            <a:ext cx="1039323" cy="439911"/>
          </a:xfrm>
          <a:prstGeom prst="rect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D66241CB-3AF9-A442-B94C-863DE0D99E3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AB220305-60DA-A941-B950-2D2823775A84}"/>
              </a:ext>
            </a:extLst>
          </p:cNvPr>
          <p:cNvSpPr txBox="1"/>
          <p:nvPr/>
        </p:nvSpPr>
        <p:spPr>
          <a:xfrm>
            <a:off x="979930" y="349806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90FED22C-D9E1-BC26-FA3F-72664E73E9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4" name="Image 15">
            <a:extLst>
              <a:ext uri="{FF2B5EF4-FFF2-40B4-BE49-F238E27FC236}">
                <a16:creationId xmlns:a16="http://schemas.microsoft.com/office/drawing/2014/main" id="{6165139D-48FB-BE40-AF3D-79013B0D1E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CEB0503B-1270-9A4C-B254-603620DF213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p:transition spd="slow">
    <p:blinds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grpSp>
        <p:nvGrpSpPr>
          <p:cNvPr id="7" name="组合 25">
            <a:extLst>
              <a:ext uri="{FF2B5EF4-FFF2-40B4-BE49-F238E27FC236}">
                <a16:creationId xmlns:a16="http://schemas.microsoft.com/office/drawing/2014/main" id="{3E58939B-E04A-607F-093A-550C13D84197}"/>
              </a:ext>
            </a:extLst>
          </p:cNvPr>
          <p:cNvGrpSpPr/>
          <p:nvPr/>
        </p:nvGrpSpPr>
        <p:grpSpPr>
          <a:xfrm>
            <a:off x="1969276" y="1116349"/>
            <a:ext cx="4903341" cy="3192571"/>
            <a:chOff x="5310082" y="1703695"/>
            <a:chExt cx="5876994" cy="3956936"/>
          </a:xfrm>
        </p:grpSpPr>
        <p:pic>
          <p:nvPicPr>
            <p:cNvPr id="8" name="Picture 14" descr="AS2.0 Heavy metals and Food Grade Glass Test Report.pdf">
              <a:extLst>
                <a:ext uri="{FF2B5EF4-FFF2-40B4-BE49-F238E27FC236}">
                  <a16:creationId xmlns:a16="http://schemas.microsoft.com/office/drawing/2014/main" id="{026B7A83-AF36-0A12-6E0D-32B6356C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0082" y="1703695"/>
              <a:ext cx="2828918" cy="3956936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0" name="Picture 23" descr="Heavy Metal Test.jpg">
              <a:extLst>
                <a:ext uri="{FF2B5EF4-FFF2-40B4-BE49-F238E27FC236}">
                  <a16:creationId xmlns:a16="http://schemas.microsoft.com/office/drawing/2014/main" id="{1888E947-566F-E13C-743C-9E94017E5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382" y="1714563"/>
              <a:ext cx="2843694" cy="3946068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1" name="Picture 24" descr="ClipartKey_1081231.png">
              <a:extLst>
                <a:ext uri="{FF2B5EF4-FFF2-40B4-BE49-F238E27FC236}">
                  <a16:creationId xmlns:a16="http://schemas.microsoft.com/office/drawing/2014/main" id="{9D095AD0-B6A0-4073-6C51-54B91990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779" y="3757421"/>
              <a:ext cx="2401040" cy="11621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</p:pic>
      </p:grpSp>
      <p:sp>
        <p:nvSpPr>
          <p:cNvPr id="19" name="Rectangle 20">
            <a:extLst>
              <a:ext uri="{FF2B5EF4-FFF2-40B4-BE49-F238E27FC236}">
                <a16:creationId xmlns:a16="http://schemas.microsoft.com/office/drawing/2014/main" id="{5D2B6DDE-7CA4-8787-40F9-E70B5B2B0F3F}"/>
              </a:ext>
            </a:extLst>
          </p:cNvPr>
          <p:cNvSpPr/>
          <p:nvPr/>
        </p:nvSpPr>
        <p:spPr>
          <a:xfrm>
            <a:off x="340647" y="4380166"/>
            <a:ext cx="7445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LIBRE DES METAUX LOURDS ET PEUT S’UTILISER SUR LES ALIMENTS </a:t>
            </a: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EF9A9591-669C-F443-9914-6DE5661A1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9DEE9FC-AB5B-6942-B38C-F45C829689D6}"/>
              </a:ext>
            </a:extLst>
          </p:cNvPr>
          <p:cNvSpPr txBox="1"/>
          <p:nvPr/>
        </p:nvSpPr>
        <p:spPr>
          <a:xfrm>
            <a:off x="671806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F9DFECB7-F054-78BB-4767-6FD0C2C591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996C41BC-098E-854B-BAFF-4263D63D7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C92B3ED5-7DD4-0545-9578-642C7E148E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797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CEA6D5-5C04-664A-9699-03C2BA541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DC9259F5-CE7B-263E-93C2-32D38A53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69" y="991920"/>
            <a:ext cx="7543832" cy="415158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D397510-A81B-007A-4CF2-82CDDF9F6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1813" y="4151581"/>
            <a:ext cx="3339704" cy="800252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r-FR" sz="2700" b="1" i="1" dirty="0">
                <a:solidFill>
                  <a:schemeClr val="bg1"/>
                </a:solidFill>
                <a:latin typeface="Angsana New" panose="02020603050405020304" pitchFamily="18" charset="-34"/>
                <a:ea typeface="Microsoft YaHei UI" panose="020B0503020204020204" pitchFamily="34" charset="-122"/>
                <a:cs typeface="Angsana New" panose="02020603050405020304" pitchFamily="18" charset="-34"/>
              </a:rPr>
              <a:t>3H LIFESTYLE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9A4FD4-9999-A948-BDF9-0E86C2570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" y="891016"/>
            <a:ext cx="2796501" cy="31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1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3DCF6AC8-98E5-D51D-4F0A-C18A4CA08F33}"/>
              </a:ext>
            </a:extLst>
          </p:cNvPr>
          <p:cNvSpPr txBox="1"/>
          <p:nvPr/>
        </p:nvSpPr>
        <p:spPr>
          <a:xfrm>
            <a:off x="6183254" y="1859125"/>
            <a:ext cx="22472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INSOMNIE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3CC737A-8299-BF85-4793-2373A965B530}"/>
              </a:ext>
            </a:extLst>
          </p:cNvPr>
          <p:cNvSpPr txBox="1"/>
          <p:nvPr/>
        </p:nvSpPr>
        <p:spPr>
          <a:xfrm>
            <a:off x="6584839" y="2726516"/>
            <a:ext cx="24993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TRANSPIRATION ABONDANTE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0F5D02-2A67-6FB4-BDB8-9495B0AE7EA7}"/>
              </a:ext>
            </a:extLst>
          </p:cNvPr>
          <p:cNvSpPr txBox="1"/>
          <p:nvPr/>
        </p:nvSpPr>
        <p:spPr>
          <a:xfrm>
            <a:off x="6280706" y="3806871"/>
            <a:ext cx="2691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MAUVAISE QUALITÉ DE SOMMEIL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9E9A13-FBE2-97F1-7C17-D57F75C47BF3}"/>
              </a:ext>
            </a:extLst>
          </p:cNvPr>
          <p:cNvSpPr txBox="1"/>
          <p:nvPr/>
        </p:nvSpPr>
        <p:spPr>
          <a:xfrm>
            <a:off x="471055" y="1884950"/>
            <a:ext cx="2453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RAPIDE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C1F02A-A380-8476-2EE8-DF01759FD978}"/>
              </a:ext>
            </a:extLst>
          </p:cNvPr>
          <p:cNvSpPr txBox="1"/>
          <p:nvPr/>
        </p:nvSpPr>
        <p:spPr>
          <a:xfrm>
            <a:off x="230736" y="2801776"/>
            <a:ext cx="23284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INNINTEROMPU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59080A6-F65A-2918-7C13-501913E0880A}"/>
              </a:ext>
            </a:extLst>
          </p:cNvPr>
          <p:cNvSpPr txBox="1"/>
          <p:nvPr/>
        </p:nvSpPr>
        <p:spPr>
          <a:xfrm>
            <a:off x="896641" y="3837648"/>
            <a:ext cx="20283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RÉPARATEUR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503954A-7C9B-E3D9-BE0A-901AC204C000}"/>
              </a:ext>
            </a:extLst>
          </p:cNvPr>
          <p:cNvSpPr/>
          <p:nvPr/>
        </p:nvSpPr>
        <p:spPr>
          <a:xfrm>
            <a:off x="808010" y="1174305"/>
            <a:ext cx="2957062" cy="562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rgbClr val="9D395E"/>
              </a:gs>
              <a:gs pos="14000">
                <a:srgbClr val="FF64A5"/>
              </a:gs>
              <a:gs pos="60000">
                <a:srgbClr val="DD5086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1352D0F-20DF-C5E8-CD1A-D259D8B5F6E4}"/>
              </a:ext>
            </a:extLst>
          </p:cNvPr>
          <p:cNvSpPr txBox="1"/>
          <p:nvPr/>
        </p:nvSpPr>
        <p:spPr>
          <a:xfrm>
            <a:off x="808011" y="1293626"/>
            <a:ext cx="2957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BONNE QUALITÉ DE SOMMEIL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F6FF322F-663F-B0EB-0CD7-D2744D66C80A}"/>
              </a:ext>
            </a:extLst>
          </p:cNvPr>
          <p:cNvSpPr/>
          <p:nvPr/>
        </p:nvSpPr>
        <p:spPr>
          <a:xfrm>
            <a:off x="5104436" y="1195659"/>
            <a:ext cx="3326071" cy="498644"/>
          </a:xfrm>
          <a:prstGeom prst="roundRect">
            <a:avLst>
              <a:gd name="adj" fmla="val 46422"/>
            </a:avLst>
          </a:prstGeom>
          <a:gradFill>
            <a:gsLst>
              <a:gs pos="0">
                <a:schemeClr val="bg1"/>
              </a:gs>
              <a:gs pos="100000">
                <a:srgbClr val="415C86"/>
              </a:gs>
              <a:gs pos="69000">
                <a:srgbClr val="5B7CB5"/>
              </a:gs>
              <a:gs pos="29000">
                <a:srgbClr val="6E9BE3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0F1A9C-83E0-E2A0-EA68-FA16876E40FF}"/>
              </a:ext>
            </a:extLst>
          </p:cNvPr>
          <p:cNvSpPr txBox="1"/>
          <p:nvPr/>
        </p:nvSpPr>
        <p:spPr>
          <a:xfrm>
            <a:off x="5172949" y="1288584"/>
            <a:ext cx="3257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MAUVAISE QUALITÉ DE SOMMEIL</a:t>
            </a:r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8F8EC44C-3C75-C062-AB59-781004DA6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C3220F9-9008-81BB-DC4C-0D34CA0C89C9}"/>
              </a:ext>
            </a:extLst>
          </p:cNvPr>
          <p:cNvSpPr txBox="1"/>
          <p:nvPr/>
        </p:nvSpPr>
        <p:spPr>
          <a:xfrm>
            <a:off x="-318962" y="259427"/>
            <a:ext cx="57562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COMMENT DÉTERMINER UN BON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SOMMEIL ?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90EFC4C-C96E-D34B-B557-52D814D16A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4D5FFBD7-5623-F240-B743-8142D7BCD6D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803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B094BD2-4A76-2246-8582-0FEBF274F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3990"/>
            <a:ext cx="9147450" cy="432951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33B5D81-4216-464D-A133-CFA94B9A8584}"/>
              </a:ext>
            </a:extLst>
          </p:cNvPr>
          <p:cNvCxnSpPr/>
          <p:nvPr/>
        </p:nvCxnSpPr>
        <p:spPr>
          <a:xfrm>
            <a:off x="3238018" y="3315368"/>
            <a:ext cx="5406746" cy="0"/>
          </a:xfrm>
          <a:prstGeom prst="line">
            <a:avLst/>
          </a:prstGeom>
          <a:ln w="19050">
            <a:solidFill>
              <a:srgbClr val="FCF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122589" y="154630"/>
            <a:ext cx="56919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LABORATOIRES INTELLIGENTS     &amp; CONCEPT 3H DE BZZWORLD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2A238966-C35A-594B-B206-37CDB09AC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F4A55A3D-AEFC-CC4A-AD4F-29F0B53C67A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29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roup 4"/>
          <p:cNvGrpSpPr/>
          <p:nvPr/>
        </p:nvGrpSpPr>
        <p:grpSpPr>
          <a:xfrm>
            <a:off x="2053246" y="1603189"/>
            <a:ext cx="5014079" cy="2993490"/>
            <a:chOff x="0" y="0"/>
            <a:chExt cx="6685437" cy="3991319"/>
          </a:xfrm>
        </p:grpSpPr>
        <p:pic>
          <p:nvPicPr>
            <p:cNvPr id="1197" name="Picture 2" descr="Pictur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60" y="37599"/>
              <a:ext cx="6649178" cy="395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674889" cy="3969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0" name="TextBox 6"/>
          <p:cNvSpPr txBox="1"/>
          <p:nvPr/>
        </p:nvSpPr>
        <p:spPr>
          <a:xfrm>
            <a:off x="3703625" y="1482559"/>
            <a:ext cx="1705410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38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850" dirty="0" err="1"/>
              <a:t>Insuffisant</a:t>
            </a:r>
            <a:endParaRPr sz="2850" dirty="0"/>
          </a:p>
        </p:txBody>
      </p:sp>
      <p:sp>
        <p:nvSpPr>
          <p:cNvPr id="1201" name="TextBox 1"/>
          <p:cNvSpPr txBox="1"/>
          <p:nvPr/>
        </p:nvSpPr>
        <p:spPr>
          <a:xfrm>
            <a:off x="6830269" y="2571750"/>
            <a:ext cx="22701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dirty="0"/>
              <a:t>ÉVACUATION 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dirty="0"/>
              <a:t>DÉCHETS</a:t>
            </a:r>
          </a:p>
        </p:txBody>
      </p:sp>
      <p:sp>
        <p:nvSpPr>
          <p:cNvPr id="1202" name="TextBox 8"/>
          <p:cNvSpPr txBox="1"/>
          <p:nvPr/>
        </p:nvSpPr>
        <p:spPr>
          <a:xfrm>
            <a:off x="12278" y="1998961"/>
            <a:ext cx="2179178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500" b="1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ALIMENTATION EN OXYGÈNE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2000" b="1" dirty="0">
              <a:solidFill>
                <a:srgbClr val="595959"/>
              </a:solidFill>
              <a:latin typeface="等线" panose="020F0502020204030204"/>
              <a:ea typeface="Avenir Next Regular"/>
              <a:cs typeface="+mn-cs"/>
              <a:sym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40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APPROVISIONNEMENT EN NUTRIMENTS</a:t>
            </a:r>
            <a:endParaRPr lang="fr-CM" sz="1400" i="1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205" name="Image 10" descr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35" y="165789"/>
            <a:ext cx="886832" cy="89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5FE8EFA1-B1F7-1F65-D2D4-BEBA5BE526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1204" name="TextBox 13"/>
          <p:cNvSpPr txBox="1"/>
          <p:nvPr/>
        </p:nvSpPr>
        <p:spPr>
          <a:xfrm>
            <a:off x="236021" y="-1772050"/>
            <a:ext cx="7924188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0E43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Les troubles de sommeil &amp; les ondes électromagnétiques causent la mauvaise circulation sanguine</a:t>
            </a:r>
            <a:endParaRPr sz="2700" b="1" dirty="0">
              <a:solidFill>
                <a:srgbClr val="0E43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67F495E-91F4-536D-CBF6-D8746237D0D6}"/>
              </a:ext>
            </a:extLst>
          </p:cNvPr>
          <p:cNvSpPr txBox="1"/>
          <p:nvPr/>
        </p:nvSpPr>
        <p:spPr>
          <a:xfrm>
            <a:off x="-347212" y="100955"/>
            <a:ext cx="5756247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LA MAUVAISE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CIRCULATION SANGUINE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7C0FDCBA-7E8F-6B46-AA5C-4CEA45CDFD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F28CB573-1A38-E340-B176-71587EB3C4B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045242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 advAuto="0"/>
      <p:bldP spid="1202" grpId="0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CEA5F9DA-62B3-D2AF-0E34-71DD89D82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51151FB-E100-DE8B-3B64-63D8BAD5DCB3}"/>
              </a:ext>
            </a:extLst>
          </p:cNvPr>
          <p:cNvSpPr txBox="1"/>
          <p:nvPr/>
        </p:nvSpPr>
        <p:spPr>
          <a:xfrm>
            <a:off x="386158" y="253621"/>
            <a:ext cx="459282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MALADIES ARTICULAIRES</a:t>
            </a:r>
          </a:p>
        </p:txBody>
      </p:sp>
      <p:pic>
        <p:nvPicPr>
          <p:cNvPr id="121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4" y="1824066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19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376" y="1822995"/>
            <a:ext cx="2260706" cy="2902658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73" y="1822994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1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79" y="3627373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762" y="3142295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Picture 19" descr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127" y="2063414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icture 20" descr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106" y="3716837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Picture 21" descr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450" y="2048853"/>
            <a:ext cx="613826" cy="613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A26D00-5E9B-7E05-7F56-6134B882E95C}"/>
              </a:ext>
            </a:extLst>
          </p:cNvPr>
          <p:cNvSpPr txBox="1"/>
          <p:nvPr/>
        </p:nvSpPr>
        <p:spPr>
          <a:xfrm>
            <a:off x="-196222" y="-1080267"/>
            <a:ext cx="6709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24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Mauvaise flexibilité, douleurs, maladies des os &amp; la colonne vertébrale</a:t>
            </a:r>
          </a:p>
        </p:txBody>
      </p:sp>
      <p:sp>
        <p:nvSpPr>
          <p:cNvPr id="4" name="文本框 34">
            <a:extLst>
              <a:ext uri="{FF2B5EF4-FFF2-40B4-BE49-F238E27FC236}">
                <a16:creationId xmlns:a16="http://schemas.microsoft.com/office/drawing/2014/main" id="{B82BD6CE-C884-3E13-2A7E-5841D2BC599B}"/>
              </a:ext>
            </a:extLst>
          </p:cNvPr>
          <p:cNvSpPr txBox="1"/>
          <p:nvPr/>
        </p:nvSpPr>
        <p:spPr>
          <a:xfrm>
            <a:off x="264521" y="1271884"/>
            <a:ext cx="2753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 MAUVAISE FLEXIBILITÉ</a:t>
            </a:r>
          </a:p>
        </p:txBody>
      </p:sp>
      <p:sp>
        <p:nvSpPr>
          <p:cNvPr id="6" name="文本框 34">
            <a:extLst>
              <a:ext uri="{FF2B5EF4-FFF2-40B4-BE49-F238E27FC236}">
                <a16:creationId xmlns:a16="http://schemas.microsoft.com/office/drawing/2014/main" id="{D94EAD18-6F9F-E870-F482-1176AED11171}"/>
              </a:ext>
            </a:extLst>
          </p:cNvPr>
          <p:cNvSpPr txBox="1"/>
          <p:nvPr/>
        </p:nvSpPr>
        <p:spPr>
          <a:xfrm>
            <a:off x="3158420" y="1292490"/>
            <a:ext cx="2753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LES DOULEURS</a:t>
            </a: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BF43B7C6-1C35-E542-FB49-DD5A016F0A7A}"/>
              </a:ext>
            </a:extLst>
          </p:cNvPr>
          <p:cNvSpPr txBox="1"/>
          <p:nvPr/>
        </p:nvSpPr>
        <p:spPr>
          <a:xfrm>
            <a:off x="5833589" y="1148774"/>
            <a:ext cx="3204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LES MALADIES DES 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DE LA COLONNE VERTEBRALE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5ACDE9E-E234-6C4C-B204-F3596CD719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669E358-4AAA-5B48-AD99-FFA7F15B387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002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 animBg="1" advAuto="0"/>
      <p:bldP spid="1222" grpId="0" animBg="1" advAuto="0"/>
      <p:bldP spid="1223" grpId="0" animBg="1" advAuto="0"/>
      <p:bldP spid="1224" grpId="0" animBg="1" advAuto="0"/>
      <p:bldP spid="1225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>
            <a:extLst>
              <a:ext uri="{FF2B5EF4-FFF2-40B4-BE49-F238E27FC236}">
                <a16:creationId xmlns:a16="http://schemas.microsoft.com/office/drawing/2014/main" id="{7BF696B3-0FC2-37A5-3B77-151DBB7BDE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2597"/>
            <a:ext cx="9144000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37CE15A-78D7-753A-7EB9-43ED3520E91E}"/>
              </a:ext>
            </a:extLst>
          </p:cNvPr>
          <p:cNvSpPr txBox="1"/>
          <p:nvPr/>
        </p:nvSpPr>
        <p:spPr>
          <a:xfrm>
            <a:off x="51224" y="259033"/>
            <a:ext cx="516192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TROUBLES DE SOMMEIL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710E9C-4A9D-4182-EAF5-C490F276F00E}"/>
              </a:ext>
            </a:extLst>
          </p:cNvPr>
          <p:cNvSpPr txBox="1"/>
          <p:nvPr/>
        </p:nvSpPr>
        <p:spPr>
          <a:xfrm>
            <a:off x="341909" y="1570965"/>
            <a:ext cx="516111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STRESS, ANXIÉTÉ ET DÉPRESSION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MALADIES CHRONIQUES ET MÉTABOLIQUES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MALADIES NEURODÉGÉNÉRATIVES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OBÉSITÉ, RÉSISTANCE À L’INSULINE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TROUBLES HORMONAUX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VIEILLISSEMENT PRÉMATURÉ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FAIBLE ENDURANCE &amp; TROUBLES DE LA SEXUALITÉ</a:t>
            </a:r>
          </a:p>
          <a:p>
            <a:pPr marL="257175" indent="-257175" fontAlgn="auto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en" b="1" dirty="0">
              <a:solidFill>
                <a:srgbClr val="12398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fr-CM" b="1" dirty="0">
              <a:solidFill>
                <a:srgbClr val="123984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83C1C07-DCDD-AF54-042F-D97F0C185B97}"/>
              </a:ext>
            </a:extLst>
          </p:cNvPr>
          <p:cNvSpPr txBox="1"/>
          <p:nvPr/>
        </p:nvSpPr>
        <p:spPr>
          <a:xfrm>
            <a:off x="341910" y="1065319"/>
            <a:ext cx="509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20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AFFECTENT TA SANTÉ</a:t>
            </a:r>
            <a:endParaRPr kumimoji="1" lang="fr-FR" altLang="zh-CN" sz="1400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17" descr="Picture 17">
            <a:extLst>
              <a:ext uri="{FF2B5EF4-FFF2-40B4-BE49-F238E27FC236}">
                <a16:creationId xmlns:a16="http://schemas.microsoft.com/office/drawing/2014/main" id="{777B0E0C-C50A-7F73-5604-D69BB3B5A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763" y="4024471"/>
            <a:ext cx="500138" cy="52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877DE426-F59B-E541-37EA-0047BEB17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293" y="987219"/>
            <a:ext cx="591752" cy="49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 15">
            <a:extLst>
              <a:ext uri="{FF2B5EF4-FFF2-40B4-BE49-F238E27FC236}">
                <a16:creationId xmlns:a16="http://schemas.microsoft.com/office/drawing/2014/main" id="{2671EA78-0B6B-1740-A530-712B180A8E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CAE4B7-7969-3E4B-93ED-F0D398E75F1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382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84E5334-43BA-9BDB-3ACC-59E4E7F0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66" y="1393597"/>
            <a:ext cx="3759627" cy="3556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1A8DFC9-70F8-B2F6-A49F-61A7EECED417}"/>
              </a:ext>
            </a:extLst>
          </p:cNvPr>
          <p:cNvGrpSpPr/>
          <p:nvPr/>
        </p:nvGrpSpPr>
        <p:grpSpPr>
          <a:xfrm>
            <a:off x="156137" y="1484510"/>
            <a:ext cx="6232282" cy="401754"/>
            <a:chOff x="1427982" y="1321642"/>
            <a:chExt cx="4758931" cy="535668"/>
          </a:xfrm>
        </p:grpSpPr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BD6F88EF-A450-57F5-4BF0-FB892FBF6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0737" y="1822388"/>
              <a:ext cx="3907471" cy="34922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E5715D8-0C24-23E2-F4B6-0D4504A54AED}"/>
                </a:ext>
              </a:extLst>
            </p:cNvPr>
            <p:cNvSpPr txBox="1"/>
            <p:nvPr/>
          </p:nvSpPr>
          <p:spPr>
            <a:xfrm>
              <a:off x="1427982" y="1321642"/>
              <a:ext cx="4758931" cy="4103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fr-CM" altLang="zh-CN" sz="1400" dirty="0">
                  <a:solidFill>
                    <a:srgbClr val="123984"/>
                  </a:solidFill>
                </a:rPr>
                <a:t>COUCHE DE REFROIDISSEMENT EN SOIE DE GLACE</a:t>
              </a:r>
              <a:endParaRPr lang="fr-FR" altLang="zh-CN" sz="1400" dirty="0">
                <a:solidFill>
                  <a:srgbClr val="123984"/>
                </a:solidFill>
              </a:endParaRPr>
            </a:p>
          </p:txBody>
        </p:sp>
      </p:grp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C80E31DA-CF8E-3357-BE3E-7AC05A7E67D9}"/>
              </a:ext>
            </a:extLst>
          </p:cNvPr>
          <p:cNvCxnSpPr>
            <a:cxnSpLocks/>
          </p:cNvCxnSpPr>
          <p:nvPr/>
        </p:nvCxnSpPr>
        <p:spPr>
          <a:xfrm>
            <a:off x="1143577" y="2441029"/>
            <a:ext cx="3466011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6563779-F759-AF3A-21CD-D19DC1D6F2D1}"/>
              </a:ext>
            </a:extLst>
          </p:cNvPr>
          <p:cNvSpPr txBox="1"/>
          <p:nvPr/>
        </p:nvSpPr>
        <p:spPr>
          <a:xfrm>
            <a:off x="174638" y="2039233"/>
            <a:ext cx="41581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2.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400" dirty="0">
                <a:solidFill>
                  <a:srgbClr val="123984"/>
                </a:solidFill>
                <a:cs typeface="+mn-cs"/>
              </a:rPr>
              <a:t>COUCHE DE PROTECTION CONTRE L'AIR  </a:t>
            </a:r>
          </a:p>
        </p:txBody>
      </p: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5C2458B6-AB30-4C58-3CE2-AEDD6D92108A}"/>
              </a:ext>
            </a:extLst>
          </p:cNvPr>
          <p:cNvCxnSpPr>
            <a:cxnSpLocks/>
          </p:cNvCxnSpPr>
          <p:nvPr/>
        </p:nvCxnSpPr>
        <p:spPr>
          <a:xfrm>
            <a:off x="1666357" y="2979114"/>
            <a:ext cx="3387392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EF0C622E-E2D5-1AF3-3F1B-C97F410B194A}"/>
              </a:ext>
            </a:extLst>
          </p:cNvPr>
          <p:cNvSpPr txBox="1"/>
          <p:nvPr/>
        </p:nvSpPr>
        <p:spPr>
          <a:xfrm>
            <a:off x="172086" y="2617293"/>
            <a:ext cx="380844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3.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400" dirty="0">
                <a:solidFill>
                  <a:srgbClr val="123984"/>
                </a:solidFill>
                <a:cs typeface="+mn-cs"/>
              </a:rPr>
              <a:t>COUCHE BIOMAGNÉTIQUE      </a:t>
            </a: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716380BA-ACC0-2AE8-676A-CD9C6BC3F6D0}"/>
              </a:ext>
            </a:extLst>
          </p:cNvPr>
          <p:cNvCxnSpPr>
            <a:cxnSpLocks/>
            <a:stCxn id="63" idx="2"/>
          </p:cNvCxnSpPr>
          <p:nvPr/>
        </p:nvCxnSpPr>
        <p:spPr>
          <a:xfrm flipV="1">
            <a:off x="2390837" y="3469771"/>
            <a:ext cx="2520018" cy="1447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8522ABBF-0F53-1B3D-2A10-358E833D164D}"/>
              </a:ext>
            </a:extLst>
          </p:cNvPr>
          <p:cNvSpPr txBox="1"/>
          <p:nvPr/>
        </p:nvSpPr>
        <p:spPr>
          <a:xfrm>
            <a:off x="172086" y="3163441"/>
            <a:ext cx="44375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4.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en" altLang="zh-CN" sz="1400" dirty="0">
                <a:solidFill>
                  <a:srgbClr val="123984"/>
                </a:solidFill>
                <a:cs typeface="+mn-cs"/>
              </a:rPr>
              <a:t>C</a:t>
            </a:r>
            <a:r>
              <a:rPr lang="en" altLang="zh-CN" sz="1400" dirty="0">
                <a:solidFill>
                  <a:srgbClr val="123984"/>
                </a:solidFill>
              </a:rPr>
              <a:t>OUCHE DE PROTECTION</a:t>
            </a:r>
            <a:endParaRPr lang="zh-CN" altLang="en-US" sz="1200" b="0" i="1" dirty="0">
              <a:solidFill>
                <a:srgbClr val="FF0000"/>
              </a:solidFill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8CAADB7-E126-707C-18BC-9B87F60A1075}"/>
              </a:ext>
            </a:extLst>
          </p:cNvPr>
          <p:cNvGrpSpPr/>
          <p:nvPr/>
        </p:nvGrpSpPr>
        <p:grpSpPr>
          <a:xfrm>
            <a:off x="174638" y="3704600"/>
            <a:ext cx="5580703" cy="523220"/>
            <a:chOff x="1942550" y="4875682"/>
            <a:chExt cx="5668956" cy="697628"/>
          </a:xfrm>
        </p:grpSpPr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ABD5CE9E-ED93-E5AA-4050-DD6557F1AFFB}"/>
                </a:ext>
              </a:extLst>
            </p:cNvPr>
            <p:cNvCxnSpPr>
              <a:cxnSpLocks/>
            </p:cNvCxnSpPr>
            <p:nvPr/>
          </p:nvCxnSpPr>
          <p:spPr>
            <a:xfrm>
              <a:off x="2397160" y="5560720"/>
              <a:ext cx="5214346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F7FAA66-9530-03A3-06DF-6D58222A45AD}"/>
                </a:ext>
              </a:extLst>
            </p:cNvPr>
            <p:cNvSpPr txBox="1"/>
            <p:nvPr/>
          </p:nvSpPr>
          <p:spPr>
            <a:xfrm>
              <a:off x="1942550" y="4875682"/>
              <a:ext cx="4387912" cy="697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rgbClr val="123984"/>
                  </a:solidFill>
                  <a:cs typeface="+mn-cs"/>
                </a:rPr>
                <a:t>5.</a:t>
              </a:r>
              <a:r>
                <a:rPr lang="zh-CN" altLang="en-US" sz="14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400" dirty="0">
                  <a:solidFill>
                    <a:srgbClr val="123984"/>
                  </a:solidFill>
                  <a:cs typeface="+mn-cs"/>
                </a:rPr>
                <a:t>COUCHE DE REMPLISSAGE À INFRAROUGE LOINTAIN</a:t>
              </a:r>
              <a:endParaRPr lang="zh-CN" altLang="en-US" sz="1200" b="0" i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88E567-889B-385B-7993-DAF7DE4CACEA}"/>
              </a:ext>
            </a:extLst>
          </p:cNvPr>
          <p:cNvGrpSpPr/>
          <p:nvPr/>
        </p:nvGrpSpPr>
        <p:grpSpPr>
          <a:xfrm>
            <a:off x="172191" y="4414141"/>
            <a:ext cx="5809488" cy="383218"/>
            <a:chOff x="790166" y="5774622"/>
            <a:chExt cx="7745983" cy="510958"/>
          </a:xfrm>
        </p:grpSpPr>
        <p:cxnSp>
          <p:nvCxnSpPr>
            <p:cNvPr id="34" name="直线连接符 33">
              <a:extLst>
                <a:ext uri="{FF2B5EF4-FFF2-40B4-BE49-F238E27FC236}">
                  <a16:creationId xmlns:a16="http://schemas.microsoft.com/office/drawing/2014/main" id="{5A095C12-C911-9EF9-A988-204A4D99C464}"/>
                </a:ext>
              </a:extLst>
            </p:cNvPr>
            <p:cNvCxnSpPr>
              <a:cxnSpLocks/>
            </p:cNvCxnSpPr>
            <p:nvPr/>
          </p:nvCxnSpPr>
          <p:spPr>
            <a:xfrm>
              <a:off x="3514404" y="6285580"/>
              <a:ext cx="5021745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8FC22F2-0FF6-F73A-278B-7E0DBAC17167}"/>
                </a:ext>
              </a:extLst>
            </p:cNvPr>
            <p:cNvSpPr txBox="1"/>
            <p:nvPr/>
          </p:nvSpPr>
          <p:spPr>
            <a:xfrm>
              <a:off x="790166" y="5774622"/>
              <a:ext cx="6180862" cy="4103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rgbClr val="123984"/>
                  </a:solidFill>
                  <a:cs typeface="+mn-cs"/>
                </a:rPr>
                <a:t>6.</a:t>
              </a:r>
              <a:r>
                <a:rPr lang="zh-CN" altLang="en-US" sz="14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400" dirty="0">
                  <a:solidFill>
                    <a:srgbClr val="123984"/>
                  </a:solidFill>
                  <a:cs typeface="+mn-cs"/>
                </a:rPr>
                <a:t>COUCHE D'ISOLATION ANTIDÉRAPANTE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AA477A3-0149-98BE-307C-96FEE0F1C767}"/>
              </a:ext>
            </a:extLst>
          </p:cNvPr>
          <p:cNvGrpSpPr/>
          <p:nvPr/>
        </p:nvGrpSpPr>
        <p:grpSpPr>
          <a:xfrm>
            <a:off x="7861493" y="1071812"/>
            <a:ext cx="1126370" cy="623249"/>
            <a:chOff x="670996" y="825849"/>
            <a:chExt cx="2424777" cy="1341689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5AFB0DC-070C-BA37-A6B0-FA58E9E6B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2370"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46B2CB3-C1CC-69E3-28BC-EC2300F12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630"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2" name="Image 11">
            <a:extLst>
              <a:ext uri="{FF2B5EF4-FFF2-40B4-BE49-F238E27FC236}">
                <a16:creationId xmlns:a16="http://schemas.microsoft.com/office/drawing/2014/main" id="{DC146165-E526-2FF3-729D-FD6D3EA23A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6" y="-77111"/>
            <a:ext cx="9180512" cy="99438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E7D3D13-5FD6-4285-B7F3-738502DA7909}"/>
              </a:ext>
            </a:extLst>
          </p:cNvPr>
          <p:cNvSpPr txBox="1"/>
          <p:nvPr/>
        </p:nvSpPr>
        <p:spPr>
          <a:xfrm>
            <a:off x="-507993" y="85547"/>
            <a:ext cx="5916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CONCEPTION </a:t>
            </a: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À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PLUSIEURS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COUCHES</a:t>
            </a:r>
          </a:p>
        </p:txBody>
      </p:sp>
      <p:pic>
        <p:nvPicPr>
          <p:cNvPr id="37" name="Image 15">
            <a:extLst>
              <a:ext uri="{FF2B5EF4-FFF2-40B4-BE49-F238E27FC236}">
                <a16:creationId xmlns:a16="http://schemas.microsoft.com/office/drawing/2014/main" id="{AF34CB24-9DA2-D64A-945B-1C3C92CC7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8" name="ZoneTexte 16">
            <a:extLst>
              <a:ext uri="{FF2B5EF4-FFF2-40B4-BE49-F238E27FC236}">
                <a16:creationId xmlns:a16="http://schemas.microsoft.com/office/drawing/2014/main" id="{5EB6A070-5C0A-1C41-B422-8FDC13B9016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3928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1ED6B728-D0D5-9FBF-D189-245E951A0E6B}"/>
              </a:ext>
            </a:extLst>
          </p:cNvPr>
          <p:cNvGrpSpPr/>
          <p:nvPr/>
        </p:nvGrpSpPr>
        <p:grpSpPr>
          <a:xfrm>
            <a:off x="74920" y="1301030"/>
            <a:ext cx="2590707" cy="1078298"/>
            <a:chOff x="-93836" y="1424573"/>
            <a:chExt cx="3361834" cy="745340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27794405-4301-EEDC-4C98-2D6FA4F94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2370"/>
            <a:stretch/>
          </p:blipFill>
          <p:spPr>
            <a:xfrm>
              <a:off x="-93836" y="1424573"/>
              <a:ext cx="633343" cy="687817"/>
            </a:xfrm>
            <a:prstGeom prst="rect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0C4EA7B3-9016-57CB-EFAA-7FAEB83B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30" t="-1" b="-16269"/>
            <a:stretch/>
          </p:blipFill>
          <p:spPr>
            <a:xfrm>
              <a:off x="640745" y="1459876"/>
              <a:ext cx="2627253" cy="710037"/>
            </a:xfrm>
            <a:prstGeom prst="rect">
              <a:avLst/>
            </a:prstGeom>
          </p:spPr>
        </p:pic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5BAA7CCC-8888-94F2-CFB4-3C4DF1CFD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87" y="1598618"/>
            <a:ext cx="4013588" cy="2947036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DDD72762-6335-7050-4FDA-3E94E1E3A2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FB62EE4-D856-F7EA-1325-B139469FA348}"/>
              </a:ext>
            </a:extLst>
          </p:cNvPr>
          <p:cNvSpPr txBox="1"/>
          <p:nvPr/>
        </p:nvSpPr>
        <p:spPr>
          <a:xfrm>
            <a:off x="74920" y="233117"/>
            <a:ext cx="543028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FONCTIONS DU </a:t>
            </a: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</a:t>
            </a:r>
          </a:p>
        </p:txBody>
      </p:sp>
      <p:sp>
        <p:nvSpPr>
          <p:cNvPr id="1390" name="TextBox 12"/>
          <p:cNvSpPr txBox="1"/>
          <p:nvPr/>
        </p:nvSpPr>
        <p:spPr>
          <a:xfrm>
            <a:off x="195992" y="2011761"/>
            <a:ext cx="5948372" cy="237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FR" sz="1650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b="1" dirty="0">
                <a:solidFill>
                  <a:srgbClr val="123984"/>
                </a:solidFill>
                <a:latin typeface="Arial" panose="020B0604020202020204" pitchFamily="34" charset="0"/>
                <a:ea typeface="Avenir Next Regular"/>
                <a:cs typeface="Arial" panose="020B0604020202020204" pitchFamily="34" charset="0"/>
                <a:sym typeface="Avenir Next Regular"/>
              </a:rPr>
              <a:t>       </a:t>
            </a: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FOURNIT&gt; 4000 IONS / CM3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FAVORISE LE SOMMEIL PROFOND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RÉGULE LE PH SANGUIN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marL="384572" indent="-384572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AUGMENTE LA CAPACITÉ DE LIAISON À L'OXYGÈNE</a:t>
            </a:r>
          </a:p>
        </p:txBody>
      </p:sp>
      <p:sp>
        <p:nvSpPr>
          <p:cNvPr id="1391" name="Freeform 15"/>
          <p:cNvSpPr/>
          <p:nvPr/>
        </p:nvSpPr>
        <p:spPr>
          <a:xfrm>
            <a:off x="195992" y="256130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2" name="Freeform 16"/>
          <p:cNvSpPr/>
          <p:nvPr/>
        </p:nvSpPr>
        <p:spPr>
          <a:xfrm>
            <a:off x="203527" y="307213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3" name="Freeform 17"/>
          <p:cNvSpPr/>
          <p:nvPr/>
        </p:nvSpPr>
        <p:spPr>
          <a:xfrm>
            <a:off x="217852" y="3606298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4" name="Freeform 18"/>
          <p:cNvSpPr/>
          <p:nvPr/>
        </p:nvSpPr>
        <p:spPr>
          <a:xfrm>
            <a:off x="231085" y="4123677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C377266D-ED1E-264D-B3E4-B10A2BC9BD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AE5640F4-3D71-634B-98E7-B29068896AC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6500634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2687E7B2-5193-2D05-66D1-05C5C378EB64}"/>
              </a:ext>
            </a:extLst>
          </p:cNvPr>
          <p:cNvSpPr/>
          <p:nvPr/>
        </p:nvSpPr>
        <p:spPr>
          <a:xfrm>
            <a:off x="136191" y="2026334"/>
            <a:ext cx="3845606" cy="906421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E382EE-7857-5AEC-DB7B-A59E2F10017C}"/>
              </a:ext>
            </a:extLst>
          </p:cNvPr>
          <p:cNvSpPr txBox="1"/>
          <p:nvPr/>
        </p:nvSpPr>
        <p:spPr>
          <a:xfrm>
            <a:off x="34568" y="1035357"/>
            <a:ext cx="592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dirty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AJUSTE LE COU PEU IMPORTE LA POSITION</a:t>
            </a:r>
          </a:p>
        </p:txBody>
      </p:sp>
      <p:pic>
        <p:nvPicPr>
          <p:cNvPr id="1026" name="Picture 2" descr="查看图片">
            <a:extLst>
              <a:ext uri="{FF2B5EF4-FFF2-40B4-BE49-F238E27FC236}">
                <a16:creationId xmlns:a16="http://schemas.microsoft.com/office/drawing/2014/main" id="{A796E730-CDE8-F8CC-4A8E-0EC324593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11690" r="16432" b="31047"/>
          <a:stretch/>
        </p:blipFill>
        <p:spPr bwMode="auto">
          <a:xfrm rot="20332792">
            <a:off x="4622242" y="2047984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查看图片">
            <a:extLst>
              <a:ext uri="{FF2B5EF4-FFF2-40B4-BE49-F238E27FC236}">
                <a16:creationId xmlns:a16="http://schemas.microsoft.com/office/drawing/2014/main" id="{C02DFBE1-1725-695F-5F15-78ACBFBA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11690" r="16432" b="31047"/>
          <a:stretch/>
        </p:blipFill>
        <p:spPr bwMode="auto">
          <a:xfrm rot="20332792">
            <a:off x="7102664" y="1608567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C88DEB6-B7E1-3B04-8159-39E3946DD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50" y="2232136"/>
            <a:ext cx="570692" cy="3396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F21B830-92B1-CDAE-3DC7-1E8591790492}"/>
              </a:ext>
            </a:extLst>
          </p:cNvPr>
          <p:cNvSpPr txBox="1"/>
          <p:nvPr/>
        </p:nvSpPr>
        <p:spPr>
          <a:xfrm>
            <a:off x="958298" y="2287221"/>
            <a:ext cx="2350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DESIGN DOUBLE FACE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22B517-F448-E87C-F137-3EE6130F7266}"/>
              </a:ext>
            </a:extLst>
          </p:cNvPr>
          <p:cNvSpPr/>
          <p:nvPr/>
        </p:nvSpPr>
        <p:spPr>
          <a:xfrm>
            <a:off x="136191" y="3031196"/>
            <a:ext cx="3845606" cy="85685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801D72-A018-7839-88ED-44D1B4FAF8E0}"/>
              </a:ext>
            </a:extLst>
          </p:cNvPr>
          <p:cNvSpPr txBox="1"/>
          <p:nvPr/>
        </p:nvSpPr>
        <p:spPr>
          <a:xfrm>
            <a:off x="958298" y="3289627"/>
            <a:ext cx="2898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 SE DÉFORME PAS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71ACCDCD-1363-070A-34F1-F5DC2C39E35C}"/>
              </a:ext>
            </a:extLst>
          </p:cNvPr>
          <p:cNvSpPr/>
          <p:nvPr/>
        </p:nvSpPr>
        <p:spPr>
          <a:xfrm>
            <a:off x="136191" y="3992061"/>
            <a:ext cx="3845606" cy="79380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E3C89EB-EBCD-370B-8339-9345EF13576A}"/>
              </a:ext>
            </a:extLst>
          </p:cNvPr>
          <p:cNvSpPr txBox="1"/>
          <p:nvPr/>
        </p:nvSpPr>
        <p:spPr>
          <a:xfrm>
            <a:off x="958298" y="4108753"/>
            <a:ext cx="324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CONCEPTION EN GRAVITÉ ZERO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AC78A0E-C16E-7B7C-AF94-E8F491C4C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76" y="4176735"/>
            <a:ext cx="570692" cy="3759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92E16E8-62DF-2765-AC17-61F1B3BC25E2}"/>
              </a:ext>
            </a:extLst>
          </p:cNvPr>
          <p:cNvGrpSpPr/>
          <p:nvPr/>
        </p:nvGrpSpPr>
        <p:grpSpPr>
          <a:xfrm>
            <a:off x="5547421" y="4543401"/>
            <a:ext cx="1126370" cy="623249"/>
            <a:chOff x="670996" y="825849"/>
            <a:chExt cx="2424777" cy="13416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EE1918-E55E-4D77-288C-22D10A7D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2370"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C00E5D-2272-B0D8-EFF3-773821F7A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30"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D0E918B8-2E9C-6D05-A227-6EC267D83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77" y="3288029"/>
            <a:ext cx="535737" cy="284048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A835D31B-9710-8566-BCE1-54CAB90384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294755F-3955-9C04-4E53-2D3A384B0404}"/>
              </a:ext>
            </a:extLst>
          </p:cNvPr>
          <p:cNvSpPr txBox="1"/>
          <p:nvPr/>
        </p:nvSpPr>
        <p:spPr>
          <a:xfrm>
            <a:off x="-363813" y="148372"/>
            <a:ext cx="526823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 OREILLER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ZERO GRAVITÉ</a:t>
            </a: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E7659C08-6C92-7D43-9DE5-D8BC589E94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EE3AE173-D732-6E48-A05D-C839F873FB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820170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6E89924-3BD7-14B4-0C33-D0D8FC16CA82}"/>
              </a:ext>
            </a:extLst>
          </p:cNvPr>
          <p:cNvGrpSpPr/>
          <p:nvPr/>
        </p:nvGrpSpPr>
        <p:grpSpPr>
          <a:xfrm>
            <a:off x="184980" y="2034273"/>
            <a:ext cx="2438580" cy="537489"/>
            <a:chOff x="-127053" y="1457193"/>
            <a:chExt cx="3222826" cy="71034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51A8D43-D1F9-18CC-E9C4-C44CA0E4F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2370"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6CB4A8C-0993-2BB7-B731-E0F1030A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630"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0" name="Image 11">
            <a:extLst>
              <a:ext uri="{FF2B5EF4-FFF2-40B4-BE49-F238E27FC236}">
                <a16:creationId xmlns:a16="http://schemas.microsoft.com/office/drawing/2014/main" id="{BDC281ED-E160-9B77-31F2-0D53BF54BA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E6306F1-15B4-BAC3-550D-61CEF31BC234}"/>
              </a:ext>
            </a:extLst>
          </p:cNvPr>
          <p:cNvSpPr txBox="1"/>
          <p:nvPr/>
        </p:nvSpPr>
        <p:spPr>
          <a:xfrm>
            <a:off x="346893" y="242959"/>
            <a:ext cx="30238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</a:t>
            </a:r>
            <a:endParaRPr lang="en-US" sz="2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 15">
            <a:extLst>
              <a:ext uri="{FF2B5EF4-FFF2-40B4-BE49-F238E27FC236}">
                <a16:creationId xmlns:a16="http://schemas.microsoft.com/office/drawing/2014/main" id="{738EB1E4-4636-EF4D-8BF7-4769FAD52A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3" name="ZoneTexte 16">
            <a:extLst>
              <a:ext uri="{FF2B5EF4-FFF2-40B4-BE49-F238E27FC236}">
                <a16:creationId xmlns:a16="http://schemas.microsoft.com/office/drawing/2014/main" id="{46DAB331-9838-9E41-B860-F5FBF325D72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619500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7C680-CBE6-DC40-9EDE-8AD73F1ECAED}"/>
              </a:ext>
            </a:extLst>
          </p:cNvPr>
          <p:cNvSpPr/>
          <p:nvPr/>
        </p:nvSpPr>
        <p:spPr>
          <a:xfrm>
            <a:off x="346893" y="1395908"/>
            <a:ext cx="2712240" cy="300517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38F281-56CC-2288-9C1F-A2A061D16F09}"/>
              </a:ext>
            </a:extLst>
          </p:cNvPr>
          <p:cNvSpPr txBox="1"/>
          <p:nvPr/>
        </p:nvSpPr>
        <p:spPr>
          <a:xfrm>
            <a:off x="675064" y="1479211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BACTERIAL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46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1539312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查看图片">
            <a:extLst>
              <a:ext uri="{FF2B5EF4-FFF2-40B4-BE49-F238E27FC236}">
                <a16:creationId xmlns:a16="http://schemas.microsoft.com/office/drawing/2014/main" id="{8786962D-2645-9C42-49B5-6647FD06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1848854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查看图片">
            <a:extLst>
              <a:ext uri="{FF2B5EF4-FFF2-40B4-BE49-F238E27FC236}">
                <a16:creationId xmlns:a16="http://schemas.microsoft.com/office/drawing/2014/main" id="{B8F75068-DAC1-165A-E6E6-1FFA08FA0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2158395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查看图片">
            <a:extLst>
              <a:ext uri="{FF2B5EF4-FFF2-40B4-BE49-F238E27FC236}">
                <a16:creationId xmlns:a16="http://schemas.microsoft.com/office/drawing/2014/main" id="{E95EDB5F-A8CD-93D0-43E8-7D6BAD422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2467937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查看图片">
            <a:extLst>
              <a:ext uri="{FF2B5EF4-FFF2-40B4-BE49-F238E27FC236}">
                <a16:creationId xmlns:a16="http://schemas.microsoft.com/office/drawing/2014/main" id="{06F5F431-41B7-CD29-2C50-37AECF0D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2777478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查看图片">
            <a:extLst>
              <a:ext uri="{FF2B5EF4-FFF2-40B4-BE49-F238E27FC236}">
                <a16:creationId xmlns:a16="http://schemas.microsoft.com/office/drawing/2014/main" id="{750B0F34-4F14-706B-00F3-FCDEE8C1D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3087020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查看图片">
            <a:extLst>
              <a:ext uri="{FF2B5EF4-FFF2-40B4-BE49-F238E27FC236}">
                <a16:creationId xmlns:a16="http://schemas.microsoft.com/office/drawing/2014/main" id="{CE26FA81-34C5-B8EE-F6B0-51EADD46E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3396561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查看图片">
            <a:extLst>
              <a:ext uri="{FF2B5EF4-FFF2-40B4-BE49-F238E27FC236}">
                <a16:creationId xmlns:a16="http://schemas.microsoft.com/office/drawing/2014/main" id="{108FF3BE-18CB-586D-2D1A-3ECCB9AEB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07276" y="3706103"/>
            <a:ext cx="267788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77F7967-6919-C86C-F05C-A1D5A2BA96A9}"/>
              </a:ext>
            </a:extLst>
          </p:cNvPr>
          <p:cNvSpPr txBox="1"/>
          <p:nvPr/>
        </p:nvSpPr>
        <p:spPr>
          <a:xfrm>
            <a:off x="675064" y="1785453"/>
            <a:ext cx="196511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DUST MITE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639EA5-C655-811C-47B5-8CDC6E108EB0}"/>
              </a:ext>
            </a:extLst>
          </p:cNvPr>
          <p:cNvSpPr txBox="1"/>
          <p:nvPr/>
        </p:nvSpPr>
        <p:spPr>
          <a:xfrm>
            <a:off x="675065" y="2106603"/>
            <a:ext cx="208856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ODOR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C39A35-368C-B3F4-890E-E5D642F767B0}"/>
              </a:ext>
            </a:extLst>
          </p:cNvPr>
          <p:cNvSpPr txBox="1"/>
          <p:nvPr/>
        </p:nvSpPr>
        <p:spPr>
          <a:xfrm>
            <a:off x="682518" y="2412438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AZO DYE SAFETY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E3788F-E897-295D-17AB-DFEDD5323A70}"/>
              </a:ext>
            </a:extLst>
          </p:cNvPr>
          <p:cNvSpPr txBox="1"/>
          <p:nvPr/>
        </p:nvSpPr>
        <p:spPr>
          <a:xfrm>
            <a:off x="675064" y="2715508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FORMALDEHYDE FREE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62EF26-7546-CF60-903F-E6A55EDD46C3}"/>
              </a:ext>
            </a:extLst>
          </p:cNvPr>
          <p:cNvSpPr txBox="1"/>
          <p:nvPr/>
        </p:nvSpPr>
        <p:spPr>
          <a:xfrm>
            <a:off x="675064" y="3025327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RADIATION FREE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5842CE-A725-992B-FB6A-3D551CEED5D3}"/>
              </a:ext>
            </a:extLst>
          </p:cNvPr>
          <p:cNvSpPr txBox="1"/>
          <p:nvPr/>
        </p:nvSpPr>
        <p:spPr>
          <a:xfrm>
            <a:off x="675064" y="3338637"/>
            <a:ext cx="263215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FUNCTIONAL TEST (ANION)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B4F4F7-D2E7-113D-FEA5-BC2046C42E72}"/>
              </a:ext>
            </a:extLst>
          </p:cNvPr>
          <p:cNvSpPr txBox="1"/>
          <p:nvPr/>
        </p:nvSpPr>
        <p:spPr>
          <a:xfrm>
            <a:off x="675065" y="3651948"/>
            <a:ext cx="263215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INSTANT CONTACT COOLING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F9EA6B-5D7F-784E-FEF1-C315B77A4039}"/>
              </a:ext>
            </a:extLst>
          </p:cNvPr>
          <p:cNvSpPr txBox="1"/>
          <p:nvPr/>
        </p:nvSpPr>
        <p:spPr>
          <a:xfrm>
            <a:off x="675064" y="3884877"/>
            <a:ext cx="137488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FEELING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93846-BE29-1D5C-D998-DD37C7788C46}"/>
              </a:ext>
            </a:extLst>
          </p:cNvPr>
          <p:cNvGrpSpPr/>
          <p:nvPr/>
        </p:nvGrpSpPr>
        <p:grpSpPr>
          <a:xfrm>
            <a:off x="361752" y="4662300"/>
            <a:ext cx="1497084" cy="329973"/>
            <a:chOff x="-127053" y="1457193"/>
            <a:chExt cx="3222826" cy="71034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87915C-2505-B616-D99C-86D9C8A5B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2370"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C60717B-406E-942C-F122-AAEF8F735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30"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30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3577" r="16371" b="18054"/>
          <a:stretch/>
        </p:blipFill>
        <p:spPr bwMode="auto">
          <a:xfrm>
            <a:off x="414202" y="3946541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C98C1AE3-3453-F421-A99E-67DB138181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81A9F3A-B212-43A0-D104-18D53AE77793}"/>
              </a:ext>
            </a:extLst>
          </p:cNvPr>
          <p:cNvSpPr txBox="1"/>
          <p:nvPr/>
        </p:nvSpPr>
        <p:spPr>
          <a:xfrm>
            <a:off x="346893" y="297277"/>
            <a:ext cx="302388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1A4C2CC4-04AD-BC4D-BAE8-44925BC602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4" name="ZoneTexte 16">
            <a:extLst>
              <a:ext uri="{FF2B5EF4-FFF2-40B4-BE49-F238E27FC236}">
                <a16:creationId xmlns:a16="http://schemas.microsoft.com/office/drawing/2014/main" id="{C9267C9B-A09B-054D-94B7-8A6772557C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578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86" y="26248"/>
            <a:ext cx="3535052" cy="353505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FCA529F-B318-2A01-89B7-C763F2BCB177}"/>
              </a:ext>
            </a:extLst>
          </p:cNvPr>
          <p:cNvGrpSpPr/>
          <p:nvPr/>
        </p:nvGrpSpPr>
        <p:grpSpPr>
          <a:xfrm>
            <a:off x="523128" y="3140766"/>
            <a:ext cx="8127035" cy="1429998"/>
            <a:chOff x="1816554" y="4365934"/>
            <a:chExt cx="9353015" cy="164571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CCF4FC-BA7E-AD83-DF4E-3C629397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892" y="4365934"/>
              <a:ext cx="6391677" cy="164571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7B3AB44-7989-A3C7-5B60-4DABCA904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6554" y="4365934"/>
              <a:ext cx="3039908" cy="16457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17" name="Tableau 14">
            <a:extLst>
              <a:ext uri="{FF2B5EF4-FFF2-40B4-BE49-F238E27FC236}">
                <a16:creationId xmlns:a16="http://schemas.microsoft.com/office/drawing/2014/main" id="{5397CCFF-6979-D9BC-1317-5F78BC62E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72585"/>
              </p:ext>
            </p:extLst>
          </p:nvPr>
        </p:nvGraphicFramePr>
        <p:xfrm>
          <a:off x="242839" y="1194067"/>
          <a:ext cx="8618433" cy="3660708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428769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433073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82715"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69030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BONUS VALUE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PREMIER ACHAT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600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900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213667" y="241146"/>
            <a:ext cx="52498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GRADE D’ENTRÉE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7FFDB98B-6F9A-9746-9589-EFCDF80BB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B69A4209-BFCC-2A49-9091-9BA88E29DF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726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F656F-3F33-9441-A1C3-22536E87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041" y="198235"/>
            <a:ext cx="9452081" cy="53165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580" y="-7815"/>
            <a:ext cx="9517647" cy="108920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-154041" y="182846"/>
            <a:ext cx="56919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GAMME DE PRODUITS 3H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DE BZZWORLD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150AC98E-A2C6-1041-9272-9FF23FC477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7" name="ZoneTexte 16">
            <a:extLst>
              <a:ext uri="{FF2B5EF4-FFF2-40B4-BE49-F238E27FC236}">
                <a16:creationId xmlns:a16="http://schemas.microsoft.com/office/drawing/2014/main" id="{50496DDF-4E19-EF48-9F45-3986B40EC3C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695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118948" y="237540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QUATRE TYPES DE BONUS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FE1844-B4EF-37DE-4AC9-6B9E4BCB292C}"/>
              </a:ext>
            </a:extLst>
          </p:cNvPr>
          <p:cNvSpPr txBox="1"/>
          <p:nvPr/>
        </p:nvSpPr>
        <p:spPr>
          <a:xfrm>
            <a:off x="518474" y="1814795"/>
            <a:ext cx="85261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RETAIL PROFIT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PRODUCT SHARING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UNILEVEL BONUS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F20A407B-BFCF-8340-8A1E-11D566450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6F8A2DB9-B00A-CA4C-AD72-DE447D68A1A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195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C67685-D321-D2C3-6761-948CD7C2F2C1}"/>
              </a:ext>
            </a:extLst>
          </p:cNvPr>
          <p:cNvSpPr txBox="1"/>
          <p:nvPr/>
        </p:nvSpPr>
        <p:spPr>
          <a:xfrm>
            <a:off x="1418835" y="2449106"/>
            <a:ext cx="6023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10% - 30%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5F4FB7-D597-38FD-709D-C59D78A0143B}"/>
              </a:ext>
            </a:extLst>
          </p:cNvPr>
          <p:cNvSpPr txBox="1"/>
          <p:nvPr/>
        </p:nvSpPr>
        <p:spPr>
          <a:xfrm>
            <a:off x="517840" y="241103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 RETAIL PROFIT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0D20D65B-D396-A044-A7AE-162E73EF3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DD6E85DE-C803-C045-85C8-ABAF052064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20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8" name="Tableau 14">
            <a:extLst>
              <a:ext uri="{FF2B5EF4-FFF2-40B4-BE49-F238E27FC236}">
                <a16:creationId xmlns:a16="http://schemas.microsoft.com/office/drawing/2014/main" id="{F9589219-DECA-BF7E-40C2-A743626DB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42564"/>
              </p:ext>
            </p:extLst>
          </p:nvPr>
        </p:nvGraphicFramePr>
        <p:xfrm>
          <a:off x="116940" y="1111998"/>
          <a:ext cx="8895636" cy="3693081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223909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4192658664"/>
                    </a:ext>
                  </a:extLst>
                </a:gridCol>
              </a:tblGrid>
              <a:tr h="1168797">
                <a:tc rowSpan="4"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115" marR="106115" marT="53058" marB="5305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70867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PSB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A11CCCB1-2B80-A955-EB08-C98C58679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15" y="2273291"/>
            <a:ext cx="1758211" cy="1758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E791666-B6CA-BC7E-1051-860F299ED511}"/>
              </a:ext>
            </a:extLst>
          </p:cNvPr>
          <p:cNvSpPr txBox="1"/>
          <p:nvPr/>
        </p:nvSpPr>
        <p:spPr>
          <a:xfrm>
            <a:off x="226315" y="1706288"/>
            <a:ext cx="202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SPONSOR DIRECT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9475B7-B807-4D7D-7169-B5D7DDB13394}"/>
              </a:ext>
            </a:extLst>
          </p:cNvPr>
          <p:cNvGrpSpPr/>
          <p:nvPr/>
        </p:nvGrpSpPr>
        <p:grpSpPr>
          <a:xfrm>
            <a:off x="2216761" y="2552979"/>
            <a:ext cx="2499974" cy="1940191"/>
            <a:chOff x="1898712" y="2552979"/>
            <a:chExt cx="2499974" cy="194019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EEAD64-D01C-F61D-FB46-F01BF327259A}"/>
                </a:ext>
              </a:extLst>
            </p:cNvPr>
            <p:cNvSpPr txBox="1"/>
            <p:nvPr/>
          </p:nvSpPr>
          <p:spPr>
            <a:xfrm>
              <a:off x="2190059" y="2552979"/>
              <a:ext cx="196548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F14A6F8-825A-D95D-8B23-B2D3D7199A04}"/>
                </a:ext>
              </a:extLst>
            </p:cNvPr>
            <p:cNvSpPr txBox="1"/>
            <p:nvPr/>
          </p:nvSpPr>
          <p:spPr>
            <a:xfrm>
              <a:off x="1898712" y="3394152"/>
              <a:ext cx="249997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DF8711E-385D-8AFE-9C77-2DE42BCDD260}"/>
                </a:ext>
              </a:extLst>
            </p:cNvPr>
            <p:cNvSpPr txBox="1"/>
            <p:nvPr/>
          </p:nvSpPr>
          <p:spPr>
            <a:xfrm>
              <a:off x="1952905" y="4226103"/>
              <a:ext cx="241596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C78A4235-9767-9B73-0C34-3FA783AD74A6}"/>
              </a:ext>
            </a:extLst>
          </p:cNvPr>
          <p:cNvSpPr txBox="1"/>
          <p:nvPr/>
        </p:nvSpPr>
        <p:spPr>
          <a:xfrm>
            <a:off x="4365869" y="256357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134E00-75FD-F2C0-AA80-A01D34AA1594}"/>
              </a:ext>
            </a:extLst>
          </p:cNvPr>
          <p:cNvSpPr txBox="1"/>
          <p:nvPr/>
        </p:nvSpPr>
        <p:spPr>
          <a:xfrm>
            <a:off x="4357177" y="337192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D3DDEE4-39BB-9ABC-ADB7-0ABAEA48666A}"/>
              </a:ext>
            </a:extLst>
          </p:cNvPr>
          <p:cNvSpPr txBox="1"/>
          <p:nvPr/>
        </p:nvSpPr>
        <p:spPr>
          <a:xfrm>
            <a:off x="4358316" y="4188046"/>
            <a:ext cx="266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E97658C-0ECD-13DD-4D19-5F44DB4A3805}"/>
              </a:ext>
            </a:extLst>
          </p:cNvPr>
          <p:cNvSpPr txBox="1"/>
          <p:nvPr/>
        </p:nvSpPr>
        <p:spPr>
          <a:xfrm>
            <a:off x="6607499" y="2575701"/>
            <a:ext cx="2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10$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DC1B1F2-6D61-D4B6-BF6A-6E5500DFB4D0}"/>
              </a:ext>
            </a:extLst>
          </p:cNvPr>
          <p:cNvSpPr txBox="1"/>
          <p:nvPr/>
        </p:nvSpPr>
        <p:spPr>
          <a:xfrm>
            <a:off x="6648202" y="3369923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120$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057BB23-AA1A-3560-53CC-D725AACC11D2}"/>
              </a:ext>
            </a:extLst>
          </p:cNvPr>
          <p:cNvSpPr txBox="1"/>
          <p:nvPr/>
        </p:nvSpPr>
        <p:spPr>
          <a:xfrm>
            <a:off x="6658110" y="4199826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180$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72BC7D-9673-6220-D133-627A0F62B502}"/>
              </a:ext>
            </a:extLst>
          </p:cNvPr>
          <p:cNvSpPr txBox="1"/>
          <p:nvPr/>
        </p:nvSpPr>
        <p:spPr>
          <a:xfrm>
            <a:off x="623837" y="42307"/>
            <a:ext cx="8292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 PSB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(PRODUCT SHARING BONUS)</a:t>
            </a:r>
            <a:endParaRPr lang="fr-FR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7A16D8C-C34F-4243-A026-1B2E23D7A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E9B01A6-94B7-064A-93AA-3B60DD910CD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1449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102719" y="213207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PSB BOOSTER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86F4D8-3009-70F5-B3E3-4772B9F10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34876"/>
              </p:ext>
            </p:extLst>
          </p:nvPr>
        </p:nvGraphicFramePr>
        <p:xfrm>
          <a:off x="242839" y="1134285"/>
          <a:ext cx="8695230" cy="3720489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898410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775808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39664"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PREMIER ACHAT</a:t>
                      </a: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BOOSTER EFFECTIVE</a:t>
                      </a:r>
                    </a:p>
                  </a:txBody>
                  <a:tcPr marL="68400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 SHARING  BONUS</a:t>
                      </a: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1366132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314693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5906D40F-EA6C-B7F3-E404-AA23BE3480D7}"/>
              </a:ext>
            </a:extLst>
          </p:cNvPr>
          <p:cNvGrpSpPr/>
          <p:nvPr/>
        </p:nvGrpSpPr>
        <p:grpSpPr>
          <a:xfrm>
            <a:off x="851391" y="2543537"/>
            <a:ext cx="7926881" cy="1812612"/>
            <a:chOff x="2237027" y="3943757"/>
            <a:chExt cx="5964912" cy="935280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E9378A2-524F-2E39-184F-A5C79E055EED}"/>
                </a:ext>
              </a:extLst>
            </p:cNvPr>
            <p:cNvSpPr txBox="1"/>
            <p:nvPr/>
          </p:nvSpPr>
          <p:spPr>
            <a:xfrm>
              <a:off x="2237027" y="401765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6DC1A08-68DA-169B-4552-C83DDF85C98D}"/>
                </a:ext>
              </a:extLst>
            </p:cNvPr>
            <p:cNvSpPr txBox="1"/>
            <p:nvPr/>
          </p:nvSpPr>
          <p:spPr>
            <a:xfrm>
              <a:off x="2280624" y="470002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12B91E9-3C86-41DA-4948-747BFD252434}"/>
                </a:ext>
              </a:extLst>
            </p:cNvPr>
            <p:cNvSpPr txBox="1"/>
            <p:nvPr/>
          </p:nvSpPr>
          <p:spPr>
            <a:xfrm>
              <a:off x="3577313" y="3943757"/>
              <a:ext cx="3047948" cy="269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DANS LES </a:t>
              </a:r>
              <a:r>
                <a:rPr lang="fr-FR" sz="14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</a:t>
              </a:r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JOURS </a:t>
              </a:r>
            </a:p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APRÈS TON PREMIER ACHAT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7524C1-6866-475F-17BD-21AC0B375813}"/>
                </a:ext>
              </a:extLst>
            </p:cNvPr>
            <p:cNvSpPr txBox="1"/>
            <p:nvPr/>
          </p:nvSpPr>
          <p:spPr>
            <a:xfrm>
              <a:off x="3577313" y="4609063"/>
              <a:ext cx="3047948" cy="269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DANS LES </a:t>
              </a:r>
              <a:r>
                <a:rPr lang="fr-FR" sz="14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</a:t>
              </a:r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JOURS </a:t>
              </a:r>
            </a:p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APRÈS TON PREMIER ACHAT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A8356C-27F5-F9D4-D151-52D178AC43E8}"/>
                </a:ext>
              </a:extLst>
            </p:cNvPr>
            <p:cNvSpPr txBox="1"/>
            <p:nvPr/>
          </p:nvSpPr>
          <p:spPr>
            <a:xfrm>
              <a:off x="6405431" y="4038701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66C46DB-F4B4-A31B-4029-413EC781D57D}"/>
                </a:ext>
              </a:extLst>
            </p:cNvPr>
            <p:cNvSpPr txBox="1"/>
            <p:nvPr/>
          </p:nvSpPr>
          <p:spPr>
            <a:xfrm>
              <a:off x="6405431" y="4704348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43C64B82-45BE-8549-B87D-03AFF67B5F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0A790D4-C9C7-724C-8621-47C1C3795F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200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7BAC65-0C1D-1B4E-8532-57A5CC859AD8}"/>
              </a:ext>
            </a:extLst>
          </p:cNvPr>
          <p:cNvGrpSpPr/>
          <p:nvPr/>
        </p:nvGrpSpPr>
        <p:grpSpPr>
          <a:xfrm>
            <a:off x="99390" y="387626"/>
            <a:ext cx="9165543" cy="4904959"/>
            <a:chOff x="99390" y="387626"/>
            <a:chExt cx="9165543" cy="49049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78A571A-BD94-1195-992E-65BCA5C53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90" y="387626"/>
              <a:ext cx="9165543" cy="490495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4F5BCDF-7B2E-768D-28B2-B610F4E9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616" y="3396581"/>
              <a:ext cx="391086" cy="222103"/>
            </a:xfrm>
            <a:prstGeom prst="rect">
              <a:avLst/>
            </a:prstGeom>
          </p:spPr>
        </p:pic>
      </p:grpSp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49B09-A48B-BE5D-B53D-BA256C0EB4E2}"/>
              </a:ext>
            </a:extLst>
          </p:cNvPr>
          <p:cNvSpPr txBox="1"/>
          <p:nvPr/>
        </p:nvSpPr>
        <p:spPr>
          <a:xfrm>
            <a:off x="524195" y="171530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 GROUP BONUS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95C937A5-E1FA-E24E-AAFE-1612E5AE1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46D756E0-750D-7746-8B1E-AF53429881E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574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578385" y="90096"/>
            <a:ext cx="52498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GROUP BONUS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  MAX OUT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57389409-1F60-D09D-1BF8-300E38CB6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71760"/>
              </p:ext>
            </p:extLst>
          </p:nvPr>
        </p:nvGraphicFramePr>
        <p:xfrm>
          <a:off x="112332" y="1133062"/>
          <a:ext cx="8902458" cy="3629775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822556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82236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1840072">
                  <a:extLst>
                    <a:ext uri="{9D8B030D-6E8A-4147-A177-3AD203B41FA5}">
                      <a16:colId xmlns:a16="http://schemas.microsoft.com/office/drawing/2014/main" val="3099040970"/>
                    </a:ext>
                  </a:extLst>
                </a:gridCol>
                <a:gridCol w="2417466">
                  <a:extLst>
                    <a:ext uri="{9D8B030D-6E8A-4147-A177-3AD203B41FA5}">
                      <a16:colId xmlns:a16="http://schemas.microsoft.com/office/drawing/2014/main" val="3526836224"/>
                    </a:ext>
                  </a:extLst>
                </a:gridCol>
              </a:tblGrid>
              <a:tr h="725955">
                <a:tc>
                  <a:txBody>
                    <a:bodyPr/>
                    <a:lstStyle/>
                    <a:p>
                      <a:pPr marL="144000"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GROUP BONUS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CARRY OVER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85641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11%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6 600 $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12%      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OCEAN        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20%    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720683"/>
                  </a:ext>
                </a:extLst>
              </a:tr>
            </a:tbl>
          </a:graphicData>
        </a:graphic>
      </p:graphicFrame>
      <p:pic>
        <p:nvPicPr>
          <p:cNvPr id="7" name="Image 15">
            <a:extLst>
              <a:ext uri="{FF2B5EF4-FFF2-40B4-BE49-F238E27FC236}">
                <a16:creationId xmlns:a16="http://schemas.microsoft.com/office/drawing/2014/main" id="{3DF36BA7-4120-6540-90A8-BA33A155A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27F8ADA0-C6FA-4346-8FFF-80892FBD1ED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51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7E8DE0D-1463-40AE-DAF7-66EF9F209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184558"/>
              </p:ext>
            </p:extLst>
          </p:nvPr>
        </p:nvGraphicFramePr>
        <p:xfrm>
          <a:off x="498430" y="1023104"/>
          <a:ext cx="8281776" cy="3964973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432968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1678417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80114">
                  <a:extLst>
                    <a:ext uri="{9D8B030D-6E8A-4147-A177-3AD203B41FA5}">
                      <a16:colId xmlns:a16="http://schemas.microsoft.com/office/drawing/2014/main" val="2748221516"/>
                    </a:ext>
                  </a:extLst>
                </a:gridCol>
                <a:gridCol w="2890277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410317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NIVEAU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MPA DU MOIS</a:t>
                      </a:r>
                    </a:p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– 99 BV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MPA DU MOIS</a:t>
                      </a:r>
                    </a:p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r>
                        <a:rPr lang="fr-FR" sz="12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PLUS DE 100 BV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1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fr-FR" sz="12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MPA DU MOIS PLUS DE 100 BV </a:t>
                      </a:r>
                      <a:endParaRPr lang="fr-FR" sz="11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5902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 PIEDS DE 2 000 BV CHACUN</a:t>
                      </a:r>
                      <a:br>
                        <a:rPr lang="fr-FR" sz="12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fr-FR" sz="12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(MENSUEL)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0620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G2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31171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G3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320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G4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4138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G5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4702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G6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70456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G7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878085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G8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4696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G9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9308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G10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671679"/>
                  </a:ext>
                </a:extLst>
              </a:tr>
            </a:tbl>
          </a:graphicData>
        </a:graphic>
      </p:graphicFrame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E7C14E-003B-8042-F5EF-81388339824C}"/>
              </a:ext>
            </a:extLst>
          </p:cNvPr>
          <p:cNvSpPr txBox="1"/>
          <p:nvPr/>
        </p:nvSpPr>
        <p:spPr>
          <a:xfrm>
            <a:off x="498430" y="178674"/>
            <a:ext cx="514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4. UNILEVEL BONUS</a:t>
            </a:r>
          </a:p>
        </p:txBody>
      </p:sp>
    </p:spTree>
    <p:extLst>
      <p:ext uri="{BB962C8B-B14F-4D97-AF65-F5344CB8AC3E}">
        <p14:creationId xmlns:p14="http://schemas.microsoft.com/office/powerpoint/2010/main" val="41387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687021" y="216684"/>
            <a:ext cx="52498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UPGRADE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6E1C6BB2-61D7-F5A1-4FB4-1DC00D7CC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97338"/>
              </p:ext>
            </p:extLst>
          </p:nvPr>
        </p:nvGraphicFramePr>
        <p:xfrm>
          <a:off x="132198" y="1205556"/>
          <a:ext cx="8861231" cy="3565227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8861231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</a:tblGrid>
              <a:tr h="1736241"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828986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6E27AD4A-7D36-013A-3EB8-55D983F8FC52}"/>
              </a:ext>
            </a:extLst>
          </p:cNvPr>
          <p:cNvGrpSpPr/>
          <p:nvPr/>
        </p:nvGrpSpPr>
        <p:grpSpPr>
          <a:xfrm>
            <a:off x="410192" y="1758933"/>
            <a:ext cx="8472701" cy="898695"/>
            <a:chOff x="674945" y="2817013"/>
            <a:chExt cx="11416033" cy="121089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838BFB0-B7CA-7A5D-E436-6BDA3C8D1072}"/>
                </a:ext>
              </a:extLst>
            </p:cNvPr>
            <p:cNvSpPr txBox="1"/>
            <p:nvPr/>
          </p:nvSpPr>
          <p:spPr>
            <a:xfrm>
              <a:off x="4733314" y="2817013"/>
              <a:ext cx="2268922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F7840E7-2BDA-37A4-EB6F-B8409F5D5ABD}"/>
                </a:ext>
              </a:extLst>
            </p:cNvPr>
            <p:cNvSpPr txBox="1"/>
            <p:nvPr/>
          </p:nvSpPr>
          <p:spPr>
            <a:xfrm>
              <a:off x="674945" y="2882104"/>
              <a:ext cx="2621158" cy="111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  <a:p>
              <a:endParaRPr lang="fr-FR" sz="240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1C5268-1328-D26A-C6A3-1CF058F77FE3}"/>
                </a:ext>
              </a:extLst>
            </p:cNvPr>
            <p:cNvSpPr txBox="1"/>
            <p:nvPr/>
          </p:nvSpPr>
          <p:spPr>
            <a:xfrm>
              <a:off x="8551174" y="2861210"/>
              <a:ext cx="3539804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92E73584-E035-834B-0088-7F9C1F261BE4}"/>
                </a:ext>
              </a:extLst>
            </p:cNvPr>
            <p:cNvSpPr/>
            <p:nvPr/>
          </p:nvSpPr>
          <p:spPr>
            <a:xfrm>
              <a:off x="3296102" y="3172572"/>
              <a:ext cx="1348317" cy="103052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8" name="Flèche vers la droite 7">
              <a:extLst>
                <a:ext uri="{FF2B5EF4-FFF2-40B4-BE49-F238E27FC236}">
                  <a16:creationId xmlns:a16="http://schemas.microsoft.com/office/drawing/2014/main" id="{247F7E56-2B10-A6FC-7B3F-527CAD2D0493}"/>
                </a:ext>
              </a:extLst>
            </p:cNvPr>
            <p:cNvSpPr/>
            <p:nvPr/>
          </p:nvSpPr>
          <p:spPr>
            <a:xfrm>
              <a:off x="7140728" y="3172572"/>
              <a:ext cx="1356769" cy="89444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FB06EA-5798-BDA2-910F-E4A394D98479}"/>
                </a:ext>
              </a:extLst>
            </p:cNvPr>
            <p:cNvSpPr txBox="1"/>
            <p:nvPr/>
          </p:nvSpPr>
          <p:spPr>
            <a:xfrm>
              <a:off x="5019316" y="3468068"/>
              <a:ext cx="1619848" cy="55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</a:t>
              </a:r>
            </a:p>
            <a:p>
              <a:pPr algn="ctr"/>
              <a:endParaRPr lang="fr-FR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F3845F4-C532-3BAB-7221-94D49EC750E6}"/>
              </a:ext>
            </a:extLst>
          </p:cNvPr>
          <p:cNvGrpSpPr/>
          <p:nvPr/>
        </p:nvGrpSpPr>
        <p:grpSpPr>
          <a:xfrm>
            <a:off x="18061" y="3319559"/>
            <a:ext cx="8861231" cy="1200329"/>
            <a:chOff x="420211" y="4357648"/>
            <a:chExt cx="11220893" cy="1492885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D9E4BB9-3BF1-D0A7-E3BA-0CD09611255D}"/>
                </a:ext>
              </a:extLst>
            </p:cNvPr>
            <p:cNvSpPr txBox="1"/>
            <p:nvPr/>
          </p:nvSpPr>
          <p:spPr>
            <a:xfrm>
              <a:off x="420211" y="4357648"/>
              <a:ext cx="3179244" cy="14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 </a:t>
              </a:r>
            </a:p>
            <a:p>
              <a:pPr algn="ctr"/>
              <a:r>
                <a:rPr lang="fr-FR" sz="24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&amp;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PLATINUM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3DF104-F69C-AA6F-1092-94080A62C27B}"/>
                </a:ext>
              </a:extLst>
            </p:cNvPr>
            <p:cNvSpPr txBox="1"/>
            <p:nvPr/>
          </p:nvSpPr>
          <p:spPr>
            <a:xfrm>
              <a:off x="8101301" y="4730809"/>
              <a:ext cx="3539803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7E8822-53A9-7B6A-E779-A41E2A8CD1E1}"/>
                </a:ext>
              </a:extLst>
            </p:cNvPr>
            <p:cNvSpPr txBox="1"/>
            <p:nvPr/>
          </p:nvSpPr>
          <p:spPr>
            <a:xfrm>
              <a:off x="4616389" y="4758119"/>
              <a:ext cx="2506284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32A51297-35AC-1B97-6203-3D62AB4B3548}"/>
                </a:ext>
              </a:extLst>
            </p:cNvPr>
            <p:cNvSpPr/>
            <p:nvPr/>
          </p:nvSpPr>
          <p:spPr>
            <a:xfrm>
              <a:off x="3495650" y="5115528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id="{DA372A0C-850A-3DA2-F339-34791D1910EE}"/>
                </a:ext>
              </a:extLst>
            </p:cNvPr>
            <p:cNvSpPr/>
            <p:nvPr/>
          </p:nvSpPr>
          <p:spPr>
            <a:xfrm>
              <a:off x="7103050" y="5078776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B7AC166-872B-BE70-A60D-463C98571D4F}"/>
                </a:ext>
              </a:extLst>
            </p:cNvPr>
            <p:cNvSpPr txBox="1"/>
            <p:nvPr/>
          </p:nvSpPr>
          <p:spPr>
            <a:xfrm>
              <a:off x="3990399" y="5433994"/>
              <a:ext cx="3664682" cy="31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ACHAT UNIQUE</a:t>
              </a:r>
            </a:p>
          </p:txBody>
        </p:sp>
      </p:grpSp>
      <p:pic>
        <p:nvPicPr>
          <p:cNvPr id="21" name="Image 15">
            <a:extLst>
              <a:ext uri="{FF2B5EF4-FFF2-40B4-BE49-F238E27FC236}">
                <a16:creationId xmlns:a16="http://schemas.microsoft.com/office/drawing/2014/main" id="{12BCE776-43AF-0249-BEA7-02F817BBE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213E3BA2-DE0E-384A-950F-54CD121EA1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36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728367" y="165314"/>
            <a:ext cx="5934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 AFRIQUE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75320"/>
              </p:ext>
            </p:extLst>
          </p:nvPr>
        </p:nvGraphicFramePr>
        <p:xfrm>
          <a:off x="1241516" y="1081203"/>
          <a:ext cx="6322455" cy="38163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59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681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(FCFA)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128 000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798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417310" y="262740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 RDC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64671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(USD)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1 460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16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Abstract-red-and-black-wavy-background-PowerPoint-Template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100000">
              <a:srgbClr val="9D395E"/>
            </a:gs>
            <a:gs pos="14000">
              <a:srgbClr val="FF64A5"/>
            </a:gs>
            <a:gs pos="60000">
              <a:srgbClr val="DD5086"/>
            </a:gs>
          </a:gsLst>
          <a:lin ang="2700000" scaled="1"/>
        </a:gradFill>
        <a:ln w="6350"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Abstract-red-and-black-wavy-background-PowerPoint-Template-Widescreen</Template>
  <TotalTime>57064</TotalTime>
  <Words>2984</Words>
  <Application>Microsoft Macintosh PowerPoint</Application>
  <PresentationFormat>Affichage à l'écran (16:9)</PresentationFormat>
  <Paragraphs>1079</Paragraphs>
  <Slides>116</Slides>
  <Notes>59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116</vt:i4>
      </vt:variant>
    </vt:vector>
  </HeadingPairs>
  <TitlesOfParts>
    <vt:vector size="146" baseType="lpstr">
      <vt:lpstr>DengXian</vt:lpstr>
      <vt:lpstr>DengXian</vt:lpstr>
      <vt:lpstr>等线 Light</vt:lpstr>
      <vt:lpstr>맑은 고딕</vt:lpstr>
      <vt:lpstr>Microsoft YaHei</vt:lpstr>
      <vt:lpstr>Microsoft YaHei</vt:lpstr>
      <vt:lpstr>Microsoft YaHei UI</vt:lpstr>
      <vt:lpstr>Angsana New</vt:lpstr>
      <vt:lpstr>Anton</vt:lpstr>
      <vt:lpstr>Arial</vt:lpstr>
      <vt:lpstr>Arial</vt:lpstr>
      <vt:lpstr>Arial Black</vt:lpstr>
      <vt:lpstr>Arial Narrow</vt:lpstr>
      <vt:lpstr>Avenir Medium</vt:lpstr>
      <vt:lpstr>Avenir Next</vt:lpstr>
      <vt:lpstr>Avenir Next Regular</vt:lpstr>
      <vt:lpstr>Calibri</vt:lpstr>
      <vt:lpstr>Cotton Candies</vt:lpstr>
      <vt:lpstr>Gontserrat SemiBold</vt:lpstr>
      <vt:lpstr>Lousy</vt:lpstr>
      <vt:lpstr>Mistral</vt:lpstr>
      <vt:lpstr>Monotype Corsiva</vt:lpstr>
      <vt:lpstr>Neuropolitical Rg</vt:lpstr>
      <vt:lpstr>Poppins</vt:lpstr>
      <vt:lpstr>Wingdings</vt:lpstr>
      <vt:lpstr>Wingdings 2</vt:lpstr>
      <vt:lpstr>Abstract-red-and-black-wavy-background-PowerPoint-Template-Widescreen</vt:lpstr>
      <vt:lpstr>Custom Design</vt:lpstr>
      <vt:lpstr>Office 主题​​</vt:lpstr>
      <vt:lpstr>27_Office 主题​​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3H LIFESTYLE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EDUNET001</dc:creator>
  <cp:lastModifiedBy>Microsoft Office User</cp:lastModifiedBy>
  <cp:revision>1504</cp:revision>
  <dcterms:created xsi:type="dcterms:W3CDTF">2014-09-30T08:33:31Z</dcterms:created>
  <dcterms:modified xsi:type="dcterms:W3CDTF">2024-03-21T08:34:08Z</dcterms:modified>
</cp:coreProperties>
</file>